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38"/>
  </p:handoutMasterIdLst>
  <p:sldIdLst>
    <p:sldId id="256" r:id="rId2"/>
    <p:sldId id="257" r:id="rId3"/>
    <p:sldId id="258" r:id="rId4"/>
    <p:sldId id="276" r:id="rId5"/>
    <p:sldId id="259" r:id="rId6"/>
    <p:sldId id="288" r:id="rId7"/>
    <p:sldId id="289" r:id="rId8"/>
    <p:sldId id="290" r:id="rId9"/>
    <p:sldId id="282" r:id="rId10"/>
    <p:sldId id="283" r:id="rId11"/>
    <p:sldId id="284" r:id="rId12"/>
    <p:sldId id="285" r:id="rId13"/>
    <p:sldId id="286" r:id="rId14"/>
    <p:sldId id="287" r:id="rId15"/>
    <p:sldId id="291" r:id="rId16"/>
    <p:sldId id="260" r:id="rId17"/>
    <p:sldId id="268" r:id="rId18"/>
    <p:sldId id="261" r:id="rId19"/>
    <p:sldId id="262" r:id="rId20"/>
    <p:sldId id="263" r:id="rId21"/>
    <p:sldId id="264" r:id="rId22"/>
    <p:sldId id="271" r:id="rId23"/>
    <p:sldId id="265" r:id="rId24"/>
    <p:sldId id="266" r:id="rId25"/>
    <p:sldId id="269" r:id="rId26"/>
    <p:sldId id="270" r:id="rId27"/>
    <p:sldId id="267" r:id="rId28"/>
    <p:sldId id="272" r:id="rId29"/>
    <p:sldId id="273" r:id="rId30"/>
    <p:sldId id="274" r:id="rId31"/>
    <p:sldId id="275" r:id="rId32"/>
    <p:sldId id="277" r:id="rId33"/>
    <p:sldId id="278" r:id="rId34"/>
    <p:sldId id="279" r:id="rId35"/>
    <p:sldId id="281" r:id="rId36"/>
    <p:sldId id="280" r:id="rId37"/>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A6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66" autoAdjust="0"/>
    <p:restoredTop sz="86456" autoAdjust="0"/>
  </p:normalViewPr>
  <p:slideViewPr>
    <p:cSldViewPr snapToGrid="0" snapToObjects="1">
      <p:cViewPr varScale="1">
        <p:scale>
          <a:sx n="97" d="100"/>
          <a:sy n="97" d="100"/>
        </p:scale>
        <p:origin x="189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F3390C-42BA-0747-876F-D4E9DFFC27B5}" type="datetimeFigureOut">
              <a:rPr lang="nl-NL" smtClean="0"/>
              <a:pPr/>
              <a:t>28-4-2016</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75A9D2-90B0-6F4F-A3E2-4E764F8EC1D8}" type="slidenum">
              <a:rPr lang="nl-NL" smtClean="0"/>
              <a:pPr/>
              <a:t>‹nr.›</a:t>
            </a:fld>
            <a:endParaRPr lang="nl-NL"/>
          </a:p>
        </p:txBody>
      </p:sp>
    </p:spTree>
    <p:extLst>
      <p:ext uri="{BB962C8B-B14F-4D97-AF65-F5344CB8AC3E}">
        <p14:creationId xmlns:p14="http://schemas.microsoft.com/office/powerpoint/2010/main" val="358878585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9" name="Afbeelding 8" descr="beeld_geselecteerd.png"/>
          <p:cNvPicPr>
            <a:picLocks noChangeAspect="1"/>
          </p:cNvPicPr>
          <p:nvPr userDrawn="1"/>
        </p:nvPicPr>
        <p:blipFill>
          <a:blip r:embed="rId2"/>
          <a:stretch>
            <a:fillRect/>
          </a:stretch>
        </p:blipFill>
        <p:spPr>
          <a:xfrm>
            <a:off x="5349368" y="3373542"/>
            <a:ext cx="3838811" cy="3308792"/>
          </a:xfrm>
          <a:prstGeom prst="rect">
            <a:avLst/>
          </a:prstGeom>
        </p:spPr>
      </p:pic>
      <p:sp>
        <p:nvSpPr>
          <p:cNvPr id="2" name="Titel 1"/>
          <p:cNvSpPr>
            <a:spLocks noGrp="1"/>
          </p:cNvSpPr>
          <p:nvPr>
            <p:ph type="ctrTitle"/>
          </p:nvPr>
        </p:nvSpPr>
        <p:spPr>
          <a:xfrm>
            <a:off x="531198" y="1903517"/>
            <a:ext cx="7772400" cy="1470025"/>
          </a:xfrm>
        </p:spPr>
        <p:txBody>
          <a:bodyPr/>
          <a:lstStyle>
            <a:lvl1pPr algn="l">
              <a:defRPr b="1">
                <a:solidFill>
                  <a:schemeClr val="tx1"/>
                </a:solidFill>
              </a:defRPr>
            </a:lvl1pPr>
          </a:lstStyle>
          <a:p>
            <a:r>
              <a:rPr lang="nl-NL" smtClean="0"/>
              <a:t>Klik om de stijl te bewerken</a:t>
            </a:r>
            <a:endParaRPr lang="nl-NL" dirty="0"/>
          </a:p>
        </p:txBody>
      </p:sp>
      <p:sp>
        <p:nvSpPr>
          <p:cNvPr id="3" name="Subtitel 2"/>
          <p:cNvSpPr>
            <a:spLocks noGrp="1"/>
          </p:cNvSpPr>
          <p:nvPr>
            <p:ph type="subTitle" idx="1"/>
          </p:nvPr>
        </p:nvSpPr>
        <p:spPr>
          <a:xfrm>
            <a:off x="542241" y="3876249"/>
            <a:ext cx="4807127" cy="1137302"/>
          </a:xfrm>
        </p:spPr>
        <p:txBody>
          <a:bodyPr/>
          <a:lstStyle>
            <a:lvl1pPr marL="0" indent="0" algn="l">
              <a:buNone/>
              <a:defRPr b="1">
                <a:solidFill>
                  <a:srgbClr val="58A61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dirty="0"/>
          </a:p>
        </p:txBody>
      </p:sp>
      <p:sp>
        <p:nvSpPr>
          <p:cNvPr id="4" name="Tijdelijke aanduiding voor datum 3"/>
          <p:cNvSpPr>
            <a:spLocks noGrp="1"/>
          </p:cNvSpPr>
          <p:nvPr>
            <p:ph type="dt" sz="half" idx="10"/>
          </p:nvPr>
        </p:nvSpPr>
        <p:spPr>
          <a:xfrm>
            <a:off x="536360" y="6399774"/>
            <a:ext cx="1265640" cy="365125"/>
          </a:xfrm>
        </p:spPr>
        <p:txBody>
          <a:bodyPr/>
          <a:lstStyle>
            <a:lvl1pPr>
              <a:defRPr>
                <a:solidFill>
                  <a:schemeClr val="tx1"/>
                </a:solidFill>
              </a:defRPr>
            </a:lvl1pPr>
          </a:lstStyle>
          <a:p>
            <a:fld id="{8359EA0C-8D83-4D49-9DB1-E39E994E5296}" type="datetimeFigureOut">
              <a:rPr lang="nl-NL" smtClean="0"/>
              <a:pPr/>
              <a:t>28-4-2016</a:t>
            </a:fld>
            <a:endParaRPr lang="nl-NL" dirty="0"/>
          </a:p>
        </p:txBody>
      </p:sp>
      <p:sp>
        <p:nvSpPr>
          <p:cNvPr id="6" name="Tijdelijke aanduiding voor dianummer 5"/>
          <p:cNvSpPr>
            <a:spLocks noGrp="1"/>
          </p:cNvSpPr>
          <p:nvPr>
            <p:ph type="sldNum" sz="quarter" idx="12"/>
          </p:nvPr>
        </p:nvSpPr>
        <p:spPr>
          <a:xfrm>
            <a:off x="3231570" y="6399774"/>
            <a:ext cx="2133600" cy="365125"/>
          </a:xfrm>
        </p:spPr>
        <p:txBody>
          <a:bodyPr/>
          <a:lstStyle>
            <a:lvl1pPr>
              <a:defRPr>
                <a:solidFill>
                  <a:schemeClr val="tx1"/>
                </a:solidFill>
              </a:defRPr>
            </a:lvl1pPr>
          </a:lstStyle>
          <a:p>
            <a:fld id="{65E3036D-0E03-9346-8FAD-2172B1B1F203}" type="slidenum">
              <a:rPr lang="nl-NL" smtClean="0"/>
              <a:pPr/>
              <a:t>‹nr.›</a:t>
            </a:fld>
            <a:endParaRPr lang="nl-NL" dirty="0"/>
          </a:p>
        </p:txBody>
      </p:sp>
      <p:pic>
        <p:nvPicPr>
          <p:cNvPr id="7" name="Afbeelding 6" descr="Macintosh HD:Users:nickdaenen:Desktop:logo_pxl.wmf"/>
          <p:cNvPicPr/>
          <p:nvPr userDrawn="1"/>
        </p:nvPicPr>
        <p:blipFill>
          <a:blip r:embed="rId3"/>
          <a:srcRect/>
          <a:stretch>
            <a:fillRect/>
          </a:stretch>
        </p:blipFill>
        <p:spPr bwMode="auto">
          <a:xfrm>
            <a:off x="574618" y="390626"/>
            <a:ext cx="1420504" cy="1420504"/>
          </a:xfrm>
          <a:prstGeom prst="rect">
            <a:avLst/>
          </a:prstGeom>
          <a:noFill/>
          <a:ln w="9525">
            <a:noFill/>
            <a:miter lim="800000"/>
            <a:headEnd/>
            <a:tailEnd/>
          </a:ln>
        </p:spPr>
      </p:pic>
      <p:sp>
        <p:nvSpPr>
          <p:cNvPr id="10" name="Tekstvak 9"/>
          <p:cNvSpPr txBox="1"/>
          <p:nvPr userDrawn="1"/>
        </p:nvSpPr>
        <p:spPr>
          <a:xfrm>
            <a:off x="542241" y="6057401"/>
            <a:ext cx="5196080" cy="738664"/>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sz="1200" b="0" dirty="0" smtClean="0"/>
              <a:t>Hogeschool PXL</a:t>
            </a:r>
            <a:r>
              <a:rPr lang="nl-NL" sz="1200" b="0" baseline="0" dirty="0" smtClean="0"/>
              <a:t> – </a:t>
            </a:r>
            <a:r>
              <a:rPr lang="nl-NL" sz="1200" b="0" baseline="0" dirty="0" err="1" smtClean="0"/>
              <a:t>Elfde-Liniestraat</a:t>
            </a:r>
            <a:r>
              <a:rPr lang="nl-NL" sz="1200" b="0" baseline="0" dirty="0" smtClean="0"/>
              <a:t> 24 – B-3500 Hasselt</a:t>
            </a:r>
          </a:p>
          <a:p>
            <a:pPr marL="0" marR="0" indent="0" algn="l" defTabSz="457200" rtl="0" eaLnBrk="1" fontAlgn="auto" latinLnBrk="0" hangingPunct="1">
              <a:lnSpc>
                <a:spcPct val="100000"/>
              </a:lnSpc>
              <a:spcBef>
                <a:spcPts val="0"/>
              </a:spcBef>
              <a:spcAft>
                <a:spcPts val="0"/>
              </a:spcAft>
              <a:buClrTx/>
              <a:buSzTx/>
              <a:buFontTx/>
              <a:buNone/>
              <a:tabLst/>
              <a:defRPr/>
            </a:pPr>
            <a:r>
              <a:rPr lang="nl-NL" sz="1200" b="0" baseline="0" dirty="0" err="1" smtClean="0"/>
              <a:t>www.pxl.be</a:t>
            </a:r>
            <a:r>
              <a:rPr lang="nl-NL" sz="1200" b="0" baseline="0" dirty="0" smtClean="0"/>
              <a:t> - </a:t>
            </a:r>
            <a:r>
              <a:rPr lang="nl-NL" sz="1200" b="0" baseline="0" dirty="0" err="1" smtClean="0"/>
              <a:t>www.pxl.be</a:t>
            </a:r>
            <a:r>
              <a:rPr lang="nl-NL" sz="1200" b="0" baseline="0" dirty="0" smtClean="0"/>
              <a:t>/</a:t>
            </a:r>
            <a:r>
              <a:rPr lang="nl-NL" sz="1200" b="0" baseline="0" dirty="0" err="1" smtClean="0"/>
              <a:t>facebook</a:t>
            </a:r>
            <a:endParaRPr lang="nl-NL" sz="1200" b="0" dirty="0" smtClean="0"/>
          </a:p>
          <a:p>
            <a:endParaRPr lang="nl-NL" dirty="0"/>
          </a:p>
        </p:txBody>
      </p:sp>
      <p:pic>
        <p:nvPicPr>
          <p:cNvPr id="12" name="Afbeelding 11" descr="dehogeschoolmethetnetwerk.png"/>
          <p:cNvPicPr>
            <a:picLocks noChangeAspect="1"/>
          </p:cNvPicPr>
          <p:nvPr userDrawn="1"/>
        </p:nvPicPr>
        <p:blipFill>
          <a:blip r:embed="rId4"/>
          <a:stretch>
            <a:fillRect/>
          </a:stretch>
        </p:blipFill>
        <p:spPr>
          <a:xfrm>
            <a:off x="639936" y="5543474"/>
            <a:ext cx="2975517" cy="4076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nl-NL" smtClean="0"/>
              <a:t>Klik om de stijl te bewerken</a:t>
            </a:r>
            <a:endParaRPr lang="nl-NL" dirty="0"/>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pic>
        <p:nvPicPr>
          <p:cNvPr id="10" name="Afbeelding 9"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1" name="Tijdelijke aanduiding voor datum 3"/>
          <p:cNvSpPr>
            <a:spLocks noGrp="1"/>
          </p:cNvSpPr>
          <p:nvPr>
            <p:ph type="dt" sz="half" idx="10"/>
          </p:nvPr>
        </p:nvSpPr>
        <p:spPr>
          <a:xfrm>
            <a:off x="477542" y="6356350"/>
            <a:ext cx="1265640" cy="365125"/>
          </a:xfrm>
        </p:spPr>
        <p:txBody>
          <a:bodyPr/>
          <a:lstStyle>
            <a:lvl1pPr>
              <a:defRPr>
                <a:solidFill>
                  <a:schemeClr val="bg1"/>
                </a:solidFill>
              </a:defRPr>
            </a:lvl1pPr>
          </a:lstStyle>
          <a:p>
            <a:fld id="{8359EA0C-8D83-4D49-9DB1-E39E994E5296}" type="datetimeFigureOut">
              <a:rPr lang="nl-NL" smtClean="0"/>
              <a:pPr/>
              <a:t>28-4-2016</a:t>
            </a:fld>
            <a:endParaRPr lang="nl-NL" dirty="0"/>
          </a:p>
        </p:txBody>
      </p:sp>
      <p:sp>
        <p:nvSpPr>
          <p:cNvPr id="12" name="Tijdelijke aanduiding voor voettekst 4"/>
          <p:cNvSpPr>
            <a:spLocks noGrp="1"/>
          </p:cNvSpPr>
          <p:nvPr>
            <p:ph type="ftr" sz="quarter" idx="11"/>
          </p:nvPr>
        </p:nvSpPr>
        <p:spPr>
          <a:xfrm>
            <a:off x="3124200" y="6356350"/>
            <a:ext cx="2895600" cy="365125"/>
          </a:xfrm>
        </p:spPr>
        <p:txBody>
          <a:bodyPr/>
          <a:lstStyle>
            <a:lvl1pPr>
              <a:defRPr>
                <a:solidFill>
                  <a:schemeClr val="bg1"/>
                </a:solidFill>
              </a:defRPr>
            </a:lvl1pPr>
          </a:lstStyle>
          <a:p>
            <a:endParaRPr lang="nl-NL"/>
          </a:p>
        </p:txBody>
      </p:sp>
      <p:sp>
        <p:nvSpPr>
          <p:cNvPr id="13" name="Tijdelijke aanduiding voor dianummer 5"/>
          <p:cNvSpPr>
            <a:spLocks noGrp="1"/>
          </p:cNvSpPr>
          <p:nvPr>
            <p:ph type="sldNum" sz="quarter" idx="12"/>
          </p:nvPr>
        </p:nvSpPr>
        <p:spPr>
          <a:xfrm>
            <a:off x="6553200" y="6356350"/>
            <a:ext cx="1396047" cy="365125"/>
          </a:xfrm>
        </p:spPr>
        <p:txBody>
          <a:bodyPr/>
          <a:lstStyle>
            <a:lvl1pPr>
              <a:defRPr>
                <a:solidFill>
                  <a:schemeClr val="bg1"/>
                </a:solidFill>
              </a:defRPr>
            </a:lvl1pPr>
          </a:lstStyle>
          <a:p>
            <a:fld id="{65E3036D-0E03-9346-8FAD-2172B1B1F203}"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pic>
        <p:nvPicPr>
          <p:cNvPr id="9" name="Afbeelding 8"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0"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28-4-2016</a:t>
            </a:fld>
            <a:endParaRPr lang="nl-NL" dirty="0"/>
          </a:p>
        </p:txBody>
      </p:sp>
      <p:sp>
        <p:nvSpPr>
          <p:cNvPr id="11"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2"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pic>
        <p:nvPicPr>
          <p:cNvPr id="9" name="Afbeelding 8"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0"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28-4-2016</a:t>
            </a:fld>
            <a:endParaRPr lang="nl-NL" dirty="0"/>
          </a:p>
        </p:txBody>
      </p:sp>
      <p:sp>
        <p:nvSpPr>
          <p:cNvPr id="11"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2"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dirty="0"/>
          </a:p>
        </p:txBody>
      </p:sp>
      <p:sp>
        <p:nvSpPr>
          <p:cNvPr id="4"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28-4-2016</a:t>
            </a:fld>
            <a:endParaRPr lang="nl-NL" dirty="0"/>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pic>
        <p:nvPicPr>
          <p:cNvPr id="8" name="Afbeelding 7"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5" name="Afbeelding 4" descr="beeldslogan.png"/>
          <p:cNvPicPr>
            <a:picLocks noChangeAspect="1"/>
          </p:cNvPicPr>
          <p:nvPr userDrawn="1"/>
        </p:nvPicPr>
        <p:blipFill>
          <a:blip r:embed="rId2"/>
          <a:stretch>
            <a:fillRect/>
          </a:stretch>
        </p:blipFill>
        <p:spPr>
          <a:xfrm>
            <a:off x="1858615" y="0"/>
            <a:ext cx="54102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rgbClr val="58A618"/>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nl-NL" smtClean="0"/>
              <a:t>Klik om de stijl te bewerken</a:t>
            </a:r>
            <a:endParaRPr lang="nl-NL" dirty="0"/>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7" name="Tijdelijke aanduiding voor datum 3"/>
          <p:cNvSpPr>
            <a:spLocks noGrp="1"/>
          </p:cNvSpPr>
          <p:nvPr>
            <p:ph type="dt" sz="half" idx="10"/>
          </p:nvPr>
        </p:nvSpPr>
        <p:spPr>
          <a:xfrm>
            <a:off x="477542" y="6356350"/>
            <a:ext cx="1265640" cy="365125"/>
          </a:xfrm>
        </p:spPr>
        <p:txBody>
          <a:bodyPr/>
          <a:lstStyle>
            <a:lvl1pPr>
              <a:defRPr>
                <a:solidFill>
                  <a:schemeClr val="bg1"/>
                </a:solidFill>
              </a:defRPr>
            </a:lvl1pPr>
          </a:lstStyle>
          <a:p>
            <a:fld id="{8359EA0C-8D83-4D49-9DB1-E39E994E5296}" type="datetimeFigureOut">
              <a:rPr lang="nl-NL" smtClean="0"/>
              <a:pPr/>
              <a:t>28-4-2016</a:t>
            </a:fld>
            <a:endParaRPr lang="nl-NL" dirty="0"/>
          </a:p>
        </p:txBody>
      </p:sp>
      <p:sp>
        <p:nvSpPr>
          <p:cNvPr id="8" name="Tijdelijke aanduiding voor voettekst 4"/>
          <p:cNvSpPr>
            <a:spLocks noGrp="1"/>
          </p:cNvSpPr>
          <p:nvPr>
            <p:ph type="ftr" sz="quarter" idx="11"/>
          </p:nvPr>
        </p:nvSpPr>
        <p:spPr>
          <a:xfrm>
            <a:off x="3124200" y="6356350"/>
            <a:ext cx="2895600" cy="365125"/>
          </a:xfrm>
        </p:spPr>
        <p:txBody>
          <a:bodyPr/>
          <a:lstStyle>
            <a:lvl1pPr>
              <a:defRPr>
                <a:solidFill>
                  <a:schemeClr val="bg1"/>
                </a:solidFill>
              </a:defRPr>
            </a:lvl1pPr>
          </a:lstStyle>
          <a:p>
            <a:endParaRPr lang="nl-NL"/>
          </a:p>
        </p:txBody>
      </p:sp>
      <p:sp>
        <p:nvSpPr>
          <p:cNvPr id="9" name="Tijdelijke aanduiding voor dianummer 5"/>
          <p:cNvSpPr>
            <a:spLocks noGrp="1"/>
          </p:cNvSpPr>
          <p:nvPr>
            <p:ph type="sldNum" sz="quarter" idx="12"/>
          </p:nvPr>
        </p:nvSpPr>
        <p:spPr>
          <a:xfrm>
            <a:off x="6553200" y="6356350"/>
            <a:ext cx="1396047" cy="365125"/>
          </a:xfrm>
        </p:spPr>
        <p:txBody>
          <a:bodyPr/>
          <a:lstStyle>
            <a:lvl1pPr>
              <a:defRPr>
                <a:solidFill>
                  <a:schemeClr val="bg1"/>
                </a:solidFill>
              </a:defRPr>
            </a:lvl1pPr>
          </a:lstStyle>
          <a:p>
            <a:fld id="{65E3036D-0E03-9346-8FAD-2172B1B1F203}"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pic>
        <p:nvPicPr>
          <p:cNvPr id="10" name="Afbeelding 9"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1"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28-4-2016</a:t>
            </a:fld>
            <a:endParaRPr lang="nl-NL" dirty="0"/>
          </a:p>
        </p:txBody>
      </p:sp>
      <p:sp>
        <p:nvSpPr>
          <p:cNvPr id="12"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3"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pic>
        <p:nvPicPr>
          <p:cNvPr id="12" name="Afbeelding 11"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3"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28-4-2016</a:t>
            </a:fld>
            <a:endParaRPr lang="nl-NL" dirty="0"/>
          </a:p>
        </p:txBody>
      </p:sp>
      <p:sp>
        <p:nvSpPr>
          <p:cNvPr id="14"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5"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pic>
        <p:nvPicPr>
          <p:cNvPr id="8" name="Afbeelding 7"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9"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28-4-2016</a:t>
            </a:fld>
            <a:endParaRPr lang="nl-NL" dirty="0"/>
          </a:p>
        </p:txBody>
      </p:sp>
      <p:sp>
        <p:nvSpPr>
          <p:cNvPr id="10"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1"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7" name="Afbeelding 6"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8"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28-4-2016</a:t>
            </a:fld>
            <a:endParaRPr lang="nl-NL" dirty="0"/>
          </a:p>
        </p:txBody>
      </p:sp>
      <p:sp>
        <p:nvSpPr>
          <p:cNvPr id="9"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0"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pic>
        <p:nvPicPr>
          <p:cNvPr id="10" name="Afbeelding 9" descr="Macintosh HD:Users:nickdaenen:Desktop:logo_pxl.wmf"/>
          <p:cNvPicPr/>
          <p:nvPr userDrawn="1"/>
        </p:nvPicPr>
        <p:blipFill>
          <a:blip r:embed="rId2"/>
          <a:srcRect/>
          <a:stretch>
            <a:fillRect/>
          </a:stretch>
        </p:blipFill>
        <p:spPr bwMode="auto">
          <a:xfrm>
            <a:off x="7949247" y="5836623"/>
            <a:ext cx="737553" cy="730250"/>
          </a:xfrm>
          <a:prstGeom prst="rect">
            <a:avLst/>
          </a:prstGeom>
          <a:noFill/>
          <a:ln w="9525">
            <a:noFill/>
            <a:miter lim="800000"/>
            <a:headEnd/>
            <a:tailEnd/>
          </a:ln>
        </p:spPr>
      </p:pic>
      <p:sp>
        <p:nvSpPr>
          <p:cNvPr id="11" name="Tijdelijke aanduiding voor datum 3"/>
          <p:cNvSpPr>
            <a:spLocks noGrp="1"/>
          </p:cNvSpPr>
          <p:nvPr>
            <p:ph type="dt" sz="half" idx="10"/>
          </p:nvPr>
        </p:nvSpPr>
        <p:spPr>
          <a:xfrm>
            <a:off x="477542" y="6356350"/>
            <a:ext cx="1265640" cy="365125"/>
          </a:xfrm>
        </p:spPr>
        <p:txBody>
          <a:bodyPr/>
          <a:lstStyle/>
          <a:p>
            <a:fld id="{8359EA0C-8D83-4D49-9DB1-E39E994E5296}" type="datetimeFigureOut">
              <a:rPr lang="nl-NL" smtClean="0"/>
              <a:pPr/>
              <a:t>28-4-2016</a:t>
            </a:fld>
            <a:endParaRPr lang="nl-NL" dirty="0"/>
          </a:p>
        </p:txBody>
      </p:sp>
      <p:sp>
        <p:nvSpPr>
          <p:cNvPr id="12" name="Tijdelijke aanduiding voor voettekst 4"/>
          <p:cNvSpPr>
            <a:spLocks noGrp="1"/>
          </p:cNvSpPr>
          <p:nvPr>
            <p:ph type="ftr" sz="quarter" idx="11"/>
          </p:nvPr>
        </p:nvSpPr>
        <p:spPr>
          <a:xfrm>
            <a:off x="3124200" y="6356350"/>
            <a:ext cx="2895600" cy="365125"/>
          </a:xfrm>
        </p:spPr>
        <p:txBody>
          <a:bodyPr/>
          <a:lstStyle/>
          <a:p>
            <a:endParaRPr lang="nl-NL"/>
          </a:p>
        </p:txBody>
      </p:sp>
      <p:sp>
        <p:nvSpPr>
          <p:cNvPr id="13" name="Tijdelijke aanduiding voor dianummer 5"/>
          <p:cNvSpPr>
            <a:spLocks noGrp="1"/>
          </p:cNvSpPr>
          <p:nvPr>
            <p:ph type="sldNum" sz="quarter" idx="12"/>
          </p:nvPr>
        </p:nvSpPr>
        <p:spPr>
          <a:xfrm>
            <a:off x="6553200" y="6356350"/>
            <a:ext cx="1396047" cy="365125"/>
          </a:xfrm>
        </p:spPr>
        <p:txBody>
          <a:bodyPr/>
          <a:lstStyle/>
          <a:p>
            <a:fld id="{65E3036D-0E03-9346-8FAD-2172B1B1F203}"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Titelstijl van model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Klik om de tekststijl van het model te bewerken</a:t>
            </a:r>
          </a:p>
          <a:p>
            <a:pPr lvl="1"/>
            <a:r>
              <a:rPr lang="en-US" smtClean="0"/>
              <a:t>Tweede niveau</a:t>
            </a:r>
          </a:p>
          <a:p>
            <a:pPr lvl="2"/>
            <a:r>
              <a:rPr lang="en-US" smtClean="0"/>
              <a:t>Derde niveau</a:t>
            </a:r>
          </a:p>
          <a:p>
            <a:pPr lvl="3"/>
            <a:r>
              <a:rPr lang="en-US" smtClean="0"/>
              <a:t>Vierde niveau</a:t>
            </a:r>
          </a:p>
          <a:p>
            <a:pPr lvl="4"/>
            <a:r>
              <a:rPr lang="en-US" smtClean="0"/>
              <a:t>Vijfde niveau</a:t>
            </a:r>
            <a:endParaRPr lang="nl-NL"/>
          </a:p>
        </p:txBody>
      </p:sp>
      <p:sp>
        <p:nvSpPr>
          <p:cNvPr id="4" name="Tijdelijke aanduiding voor datum 3"/>
          <p:cNvSpPr>
            <a:spLocks noGrp="1"/>
          </p:cNvSpPr>
          <p:nvPr>
            <p:ph type="dt" sz="half" idx="2"/>
          </p:nvPr>
        </p:nvSpPr>
        <p:spPr>
          <a:xfrm>
            <a:off x="1325160" y="6356350"/>
            <a:ext cx="126564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9EA0C-8D83-4D49-9DB1-E39E994E5296}" type="datetimeFigureOut">
              <a:rPr lang="nl-NL" smtClean="0"/>
              <a:pPr/>
              <a:t>28-4-2016</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3036D-0E03-9346-8FAD-2172B1B1F203}" type="slidenum">
              <a:rPr lang="nl-NL" smtClean="0"/>
              <a:pPr/>
              <a:t>‹nr.›</a:t>
            </a:fld>
            <a:endParaRPr lang="nl-NL"/>
          </a:p>
        </p:txBody>
      </p:sp>
      <p:sp>
        <p:nvSpPr>
          <p:cNvPr id="7" name="Rechthoek 6"/>
          <p:cNvSpPr/>
          <p:nvPr/>
        </p:nvSpPr>
        <p:spPr>
          <a:xfrm>
            <a:off x="0" y="6682275"/>
            <a:ext cx="9144000" cy="180000"/>
          </a:xfrm>
          <a:prstGeom prst="rect">
            <a:avLst/>
          </a:prstGeom>
          <a:solidFill>
            <a:srgbClr val="58A61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b="1" kern="1200">
          <a:solidFill>
            <a:srgbClr val="58A618"/>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taaladvies.net/taal/advies/vraag/132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Zakelijk schrijven	</a:t>
            </a:r>
            <a:endParaRPr lang="nl-NL" dirty="0"/>
          </a:p>
        </p:txBody>
      </p:sp>
      <p:sp>
        <p:nvSpPr>
          <p:cNvPr id="3" name="Subtitel 2"/>
          <p:cNvSpPr>
            <a:spLocks noGrp="1"/>
          </p:cNvSpPr>
          <p:nvPr>
            <p:ph type="subTitle" idx="1"/>
          </p:nvPr>
        </p:nvSpPr>
        <p:spPr/>
        <p:txBody>
          <a:bodyPr/>
          <a:lstStyle/>
          <a:p>
            <a:r>
              <a:rPr lang="nl-NL" dirty="0" smtClean="0"/>
              <a:t>Caroline Simon</a:t>
            </a:r>
            <a:endParaRPr lang="nl-NL"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BE" dirty="0"/>
              <a:t>W</a:t>
            </a:r>
            <a:r>
              <a:rPr lang="nl-BE" dirty="0" smtClean="0"/>
              <a:t>aarover gaat die brief/mail hier?</a:t>
            </a:r>
            <a:endParaRPr lang="nl-BE" dirty="0"/>
          </a:p>
        </p:txBody>
      </p:sp>
      <p:sp>
        <p:nvSpPr>
          <p:cNvPr id="3" name="Tijdelijke aanduiding voor inhoud 2"/>
          <p:cNvSpPr>
            <a:spLocks noGrp="1"/>
          </p:cNvSpPr>
          <p:nvPr>
            <p:ph idx="1"/>
          </p:nvPr>
        </p:nvSpPr>
        <p:spPr>
          <a:xfrm>
            <a:off x="457200" y="1600201"/>
            <a:ext cx="8229600" cy="647700"/>
          </a:xfrm>
        </p:spPr>
        <p:txBody>
          <a:bodyPr/>
          <a:lstStyle/>
          <a:p>
            <a:r>
              <a:rPr lang="nl-BE" dirty="0" err="1" smtClean="0"/>
              <a:t>Onderwerpregel</a:t>
            </a:r>
            <a:r>
              <a:rPr lang="nl-BE" dirty="0" smtClean="0"/>
              <a:t> invullen</a:t>
            </a:r>
            <a:endParaRPr lang="nl-BE" dirty="0"/>
          </a:p>
        </p:txBody>
      </p:sp>
      <p:sp>
        <p:nvSpPr>
          <p:cNvPr id="4" name="Tijdelijke aanduiding voor dianummer 3"/>
          <p:cNvSpPr>
            <a:spLocks noGrp="1"/>
          </p:cNvSpPr>
          <p:nvPr>
            <p:ph type="sldNum" sz="quarter" idx="12"/>
          </p:nvPr>
        </p:nvSpPr>
        <p:spPr/>
        <p:txBody>
          <a:bodyPr/>
          <a:lstStyle/>
          <a:p>
            <a:fld id="{65E3036D-0E03-9346-8FAD-2172B1B1F203}" type="slidenum">
              <a:rPr lang="nl-NL" smtClean="0"/>
              <a:pPr/>
              <a:t>10</a:t>
            </a:fld>
            <a:endParaRPr lang="nl-NL"/>
          </a:p>
        </p:txBody>
      </p:sp>
      <p:sp>
        <p:nvSpPr>
          <p:cNvPr id="5" name="Tekstvak 4"/>
          <p:cNvSpPr txBox="1"/>
          <p:nvPr/>
        </p:nvSpPr>
        <p:spPr>
          <a:xfrm rot="21138593">
            <a:off x="678151" y="2768599"/>
            <a:ext cx="1384300" cy="584775"/>
          </a:xfrm>
          <a:prstGeom prst="rect">
            <a:avLst/>
          </a:prstGeom>
          <a:noFill/>
        </p:spPr>
        <p:txBody>
          <a:bodyPr wrap="square" rtlCol="0">
            <a:spAutoFit/>
          </a:bodyPr>
          <a:lstStyle/>
          <a:p>
            <a:r>
              <a:rPr lang="nl-BE" sz="3200" dirty="0" smtClean="0"/>
              <a:t>‘vraag’</a:t>
            </a:r>
            <a:endParaRPr lang="nl-BE" sz="3200" dirty="0"/>
          </a:p>
        </p:txBody>
      </p:sp>
      <p:sp>
        <p:nvSpPr>
          <p:cNvPr id="6" name="Tekstvak 5"/>
          <p:cNvSpPr txBox="1"/>
          <p:nvPr/>
        </p:nvSpPr>
        <p:spPr>
          <a:xfrm rot="515583">
            <a:off x="2120826" y="2649756"/>
            <a:ext cx="2425700" cy="523220"/>
          </a:xfrm>
          <a:prstGeom prst="rect">
            <a:avLst/>
          </a:prstGeom>
          <a:noFill/>
        </p:spPr>
        <p:txBody>
          <a:bodyPr wrap="square" rtlCol="0">
            <a:spAutoFit/>
          </a:bodyPr>
          <a:lstStyle/>
          <a:p>
            <a:r>
              <a:rPr lang="nl-BE" sz="2800" dirty="0" smtClean="0"/>
              <a:t>‘boek’</a:t>
            </a:r>
            <a:endParaRPr lang="nl-BE" sz="2800" dirty="0"/>
          </a:p>
        </p:txBody>
      </p:sp>
      <p:sp>
        <p:nvSpPr>
          <p:cNvPr id="7" name="Tekstvak 6"/>
          <p:cNvSpPr txBox="1"/>
          <p:nvPr/>
        </p:nvSpPr>
        <p:spPr>
          <a:xfrm>
            <a:off x="1950601" y="3258745"/>
            <a:ext cx="1828800" cy="523220"/>
          </a:xfrm>
          <a:prstGeom prst="rect">
            <a:avLst/>
          </a:prstGeom>
          <a:noFill/>
        </p:spPr>
        <p:txBody>
          <a:bodyPr wrap="square" rtlCol="0">
            <a:spAutoFit/>
          </a:bodyPr>
          <a:lstStyle/>
          <a:p>
            <a:r>
              <a:rPr lang="nl-BE" sz="2800" dirty="0" smtClean="0"/>
              <a:t>‘Afspraak’</a:t>
            </a:r>
            <a:endParaRPr lang="nl-BE" sz="2800" dirty="0"/>
          </a:p>
        </p:txBody>
      </p:sp>
      <p:sp>
        <p:nvSpPr>
          <p:cNvPr id="10" name="Vermenigvuldigen 9"/>
          <p:cNvSpPr/>
          <p:nvPr/>
        </p:nvSpPr>
        <p:spPr>
          <a:xfrm>
            <a:off x="1034902" y="1600201"/>
            <a:ext cx="2120900" cy="3278109"/>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11" name="Tekstvak 10"/>
          <p:cNvSpPr txBox="1"/>
          <p:nvPr/>
        </p:nvSpPr>
        <p:spPr>
          <a:xfrm>
            <a:off x="4489450" y="3106207"/>
            <a:ext cx="3797300" cy="584775"/>
          </a:xfrm>
          <a:prstGeom prst="rect">
            <a:avLst/>
          </a:prstGeom>
          <a:noFill/>
        </p:spPr>
        <p:txBody>
          <a:bodyPr wrap="square" rtlCol="0">
            <a:spAutoFit/>
          </a:bodyPr>
          <a:lstStyle/>
          <a:p>
            <a:r>
              <a:rPr lang="nl-BE" sz="3200" dirty="0" smtClean="0"/>
              <a:t>Vaag en dus zinloos!</a:t>
            </a:r>
            <a:endParaRPr lang="nl-BE" sz="3200" dirty="0"/>
          </a:p>
        </p:txBody>
      </p:sp>
      <p:sp>
        <p:nvSpPr>
          <p:cNvPr id="12" name="Tekstvak 11"/>
          <p:cNvSpPr txBox="1"/>
          <p:nvPr/>
        </p:nvSpPr>
        <p:spPr>
          <a:xfrm>
            <a:off x="2622402" y="4878310"/>
            <a:ext cx="4426098" cy="584775"/>
          </a:xfrm>
          <a:prstGeom prst="rect">
            <a:avLst/>
          </a:prstGeom>
          <a:noFill/>
        </p:spPr>
        <p:txBody>
          <a:bodyPr wrap="square" rtlCol="0">
            <a:spAutoFit/>
          </a:bodyPr>
          <a:lstStyle/>
          <a:p>
            <a:r>
              <a:rPr lang="nl-BE" sz="3200" dirty="0" smtClean="0"/>
              <a:t>Wees dus concreter!</a:t>
            </a:r>
            <a:endParaRPr lang="nl-BE" sz="3200" dirty="0"/>
          </a:p>
        </p:txBody>
      </p:sp>
    </p:spTree>
    <p:extLst>
      <p:ext uri="{BB962C8B-B14F-4D97-AF65-F5344CB8AC3E}">
        <p14:creationId xmlns:p14="http://schemas.microsoft.com/office/powerpoint/2010/main" val="402200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animBg="1"/>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Aanspreking</a:t>
            </a:r>
            <a:endParaRPr lang="nl-BE" dirty="0"/>
          </a:p>
        </p:txBody>
      </p:sp>
      <p:sp>
        <p:nvSpPr>
          <p:cNvPr id="3" name="Tijdelijke aanduiding voor inhoud 2"/>
          <p:cNvSpPr>
            <a:spLocks noGrp="1"/>
          </p:cNvSpPr>
          <p:nvPr>
            <p:ph idx="1"/>
          </p:nvPr>
        </p:nvSpPr>
        <p:spPr>
          <a:xfrm>
            <a:off x="457200" y="1600201"/>
            <a:ext cx="8229600" cy="622300"/>
          </a:xfrm>
        </p:spPr>
        <p:txBody>
          <a:bodyPr/>
          <a:lstStyle/>
          <a:p>
            <a:pPr marL="0" indent="0">
              <a:buNone/>
            </a:pPr>
            <a:r>
              <a:rPr lang="nl-BE" dirty="0" smtClean="0"/>
              <a:t>Eerste indruk…</a:t>
            </a:r>
          </a:p>
          <a:p>
            <a:pPr marL="0" indent="0">
              <a:buNone/>
            </a:pPr>
            <a:endParaRPr lang="nl-BE" dirty="0"/>
          </a:p>
        </p:txBody>
      </p:sp>
      <p:sp>
        <p:nvSpPr>
          <p:cNvPr id="4" name="Tekstvak 3"/>
          <p:cNvSpPr txBox="1"/>
          <p:nvPr/>
        </p:nvSpPr>
        <p:spPr>
          <a:xfrm>
            <a:off x="1765300" y="2308628"/>
            <a:ext cx="8128000" cy="954107"/>
          </a:xfrm>
          <a:prstGeom prst="rect">
            <a:avLst/>
          </a:prstGeom>
          <a:noFill/>
        </p:spPr>
        <p:txBody>
          <a:bodyPr wrap="square" rtlCol="0">
            <a:spAutoFit/>
          </a:bodyPr>
          <a:lstStyle/>
          <a:p>
            <a:r>
              <a:rPr lang="nl-BE" sz="2800" dirty="0" smtClean="0"/>
              <a:t>Geachte heer (naam)				</a:t>
            </a:r>
            <a:r>
              <a:rPr lang="nl-BE" dirty="0" smtClean="0"/>
              <a:t>(als je de naam kent)</a:t>
            </a:r>
          </a:p>
          <a:p>
            <a:r>
              <a:rPr lang="nl-BE" sz="2800" dirty="0" smtClean="0"/>
              <a:t>Geachte mevrouw (naam) </a:t>
            </a:r>
            <a:endParaRPr lang="nl-BE" sz="2800" dirty="0"/>
          </a:p>
        </p:txBody>
      </p:sp>
      <p:sp>
        <p:nvSpPr>
          <p:cNvPr id="6" name="Gebogen PIJL-OMHOOG 5"/>
          <p:cNvSpPr/>
          <p:nvPr/>
        </p:nvSpPr>
        <p:spPr>
          <a:xfrm rot="5400000">
            <a:off x="749300" y="2133600"/>
            <a:ext cx="723900" cy="1043008"/>
          </a:xfrm>
          <a:prstGeom prst="bentUpArrow">
            <a:avLst/>
          </a:prstGeom>
          <a:solidFill>
            <a:srgbClr val="58A618"/>
          </a:solidFill>
          <a:ln>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8" name="Gebogen PIJL-OMHOOG 7"/>
          <p:cNvSpPr/>
          <p:nvPr/>
        </p:nvSpPr>
        <p:spPr>
          <a:xfrm rot="5400000">
            <a:off x="749300" y="3200400"/>
            <a:ext cx="723900" cy="1043008"/>
          </a:xfrm>
          <a:prstGeom prst="bentUpArrow">
            <a:avLst/>
          </a:prstGeom>
          <a:solidFill>
            <a:srgbClr val="58A618"/>
          </a:solidFill>
          <a:ln>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9" name="Tekstvak 8"/>
          <p:cNvSpPr txBox="1"/>
          <p:nvPr/>
        </p:nvSpPr>
        <p:spPr>
          <a:xfrm>
            <a:off x="1739900" y="3621564"/>
            <a:ext cx="7404100" cy="523220"/>
          </a:xfrm>
          <a:prstGeom prst="rect">
            <a:avLst/>
          </a:prstGeom>
          <a:noFill/>
        </p:spPr>
        <p:txBody>
          <a:bodyPr wrap="square" rtlCol="0">
            <a:spAutoFit/>
          </a:bodyPr>
          <a:lstStyle/>
          <a:p>
            <a:r>
              <a:rPr lang="nl-BE" sz="2800" dirty="0" smtClean="0"/>
              <a:t>Geachte heer, geachte mevrouw </a:t>
            </a:r>
            <a:r>
              <a:rPr lang="nl-BE" dirty="0" smtClean="0"/>
              <a:t>(als je de naam niet kent)</a:t>
            </a:r>
            <a:endParaRPr lang="nl-BE" dirty="0"/>
          </a:p>
        </p:txBody>
      </p:sp>
      <p:sp>
        <p:nvSpPr>
          <p:cNvPr id="10" name="Tekstvak 9"/>
          <p:cNvSpPr txBox="1"/>
          <p:nvPr/>
        </p:nvSpPr>
        <p:spPr>
          <a:xfrm>
            <a:off x="457200" y="4923408"/>
            <a:ext cx="8293100" cy="523220"/>
          </a:xfrm>
          <a:prstGeom prst="rect">
            <a:avLst/>
          </a:prstGeom>
          <a:noFill/>
        </p:spPr>
        <p:txBody>
          <a:bodyPr wrap="square" rtlCol="0">
            <a:spAutoFit/>
          </a:bodyPr>
          <a:lstStyle/>
          <a:p>
            <a:r>
              <a:rPr lang="nl-BE" sz="2800" dirty="0" smtClean="0"/>
              <a:t>En dus NOOIT: ‘Beste’ of ‘Geachte’ zonder aanspreking </a:t>
            </a:r>
            <a:endParaRPr lang="nl-BE" sz="2800" dirty="0"/>
          </a:p>
        </p:txBody>
      </p:sp>
      <p:sp>
        <p:nvSpPr>
          <p:cNvPr id="11" name="Tijdelijke aanduiding voor dianummer 10"/>
          <p:cNvSpPr>
            <a:spLocks noGrp="1"/>
          </p:cNvSpPr>
          <p:nvPr>
            <p:ph type="sldNum" sz="quarter" idx="12"/>
          </p:nvPr>
        </p:nvSpPr>
        <p:spPr/>
        <p:txBody>
          <a:bodyPr/>
          <a:lstStyle/>
          <a:p>
            <a:fld id="{65E3036D-0E03-9346-8FAD-2172B1B1F203}" type="slidenum">
              <a:rPr lang="nl-NL" smtClean="0"/>
              <a:pPr/>
              <a:t>11</a:t>
            </a:fld>
            <a:endParaRPr lang="nl-NL"/>
          </a:p>
        </p:txBody>
      </p:sp>
      <p:sp>
        <p:nvSpPr>
          <p:cNvPr id="5" name="Tekstvak 4"/>
          <p:cNvSpPr txBox="1"/>
          <p:nvPr/>
        </p:nvSpPr>
        <p:spPr>
          <a:xfrm rot="814875">
            <a:off x="4298950" y="1744378"/>
            <a:ext cx="2286000" cy="369332"/>
          </a:xfrm>
          <a:prstGeom prst="rect">
            <a:avLst/>
          </a:prstGeom>
          <a:noFill/>
        </p:spPr>
        <p:txBody>
          <a:bodyPr wrap="square" rtlCol="0">
            <a:spAutoFit/>
          </a:bodyPr>
          <a:lstStyle/>
          <a:p>
            <a:r>
              <a:rPr lang="nl-BE" b="1" dirty="0" smtClean="0">
                <a:solidFill>
                  <a:srgbClr val="58A618"/>
                </a:solidFill>
              </a:rPr>
              <a:t>kleine letters!! </a:t>
            </a:r>
            <a:endParaRPr lang="nl-BE" b="1" dirty="0">
              <a:solidFill>
                <a:srgbClr val="58A618"/>
              </a:solidFill>
            </a:endParaRPr>
          </a:p>
        </p:txBody>
      </p:sp>
      <p:cxnSp>
        <p:nvCxnSpPr>
          <p:cNvPr id="12" name="Rechte verbindingslijn met pijl 11"/>
          <p:cNvCxnSpPr/>
          <p:nvPr/>
        </p:nvCxnSpPr>
        <p:spPr>
          <a:xfrm flipH="1">
            <a:off x="3687873" y="1911351"/>
            <a:ext cx="884127" cy="475649"/>
          </a:xfrm>
          <a:prstGeom prst="straightConnector1">
            <a:avLst/>
          </a:prstGeom>
          <a:ln w="57150">
            <a:solidFill>
              <a:srgbClr val="58A61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99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9" grpId="0"/>
      <p:bldP spid="10"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Aanspreking</a:t>
            </a:r>
            <a:endParaRPr lang="nl-BE" dirty="0"/>
          </a:p>
        </p:txBody>
      </p:sp>
      <p:sp>
        <p:nvSpPr>
          <p:cNvPr id="3" name="Tijdelijke aanduiding voor inhoud 2"/>
          <p:cNvSpPr>
            <a:spLocks noGrp="1"/>
          </p:cNvSpPr>
          <p:nvPr>
            <p:ph idx="1"/>
          </p:nvPr>
        </p:nvSpPr>
        <p:spPr>
          <a:xfrm>
            <a:off x="457200" y="1600201"/>
            <a:ext cx="8229600" cy="622300"/>
          </a:xfrm>
        </p:spPr>
        <p:txBody>
          <a:bodyPr/>
          <a:lstStyle/>
          <a:p>
            <a:pPr marL="0" indent="0">
              <a:buNone/>
            </a:pPr>
            <a:r>
              <a:rPr lang="nl-BE" dirty="0" smtClean="0"/>
              <a:t>Wat kan eventueel ook?</a:t>
            </a:r>
          </a:p>
          <a:p>
            <a:pPr marL="0" indent="0">
              <a:buNone/>
            </a:pPr>
            <a:endParaRPr lang="nl-BE" dirty="0"/>
          </a:p>
        </p:txBody>
      </p:sp>
      <p:sp>
        <p:nvSpPr>
          <p:cNvPr id="4" name="Tekstvak 3"/>
          <p:cNvSpPr txBox="1"/>
          <p:nvPr/>
        </p:nvSpPr>
        <p:spPr>
          <a:xfrm>
            <a:off x="1765300" y="2308628"/>
            <a:ext cx="8128000" cy="1384995"/>
          </a:xfrm>
          <a:prstGeom prst="rect">
            <a:avLst/>
          </a:prstGeom>
          <a:noFill/>
        </p:spPr>
        <p:txBody>
          <a:bodyPr wrap="square" rtlCol="0">
            <a:spAutoFit/>
          </a:bodyPr>
          <a:lstStyle/>
          <a:p>
            <a:r>
              <a:rPr lang="nl-BE" sz="2800" dirty="0" smtClean="0"/>
              <a:t>Geachte + categorie waartoe lezer behoort</a:t>
            </a:r>
          </a:p>
          <a:p>
            <a:r>
              <a:rPr lang="nl-BE" sz="2800" dirty="0" smtClean="0"/>
              <a:t>Bijv. 	Geachte lezer</a:t>
            </a:r>
          </a:p>
          <a:p>
            <a:r>
              <a:rPr lang="nl-BE" sz="2800" dirty="0"/>
              <a:t>	</a:t>
            </a:r>
            <a:r>
              <a:rPr lang="nl-BE" sz="2800" dirty="0" smtClean="0"/>
              <a:t>	Geachte klant</a:t>
            </a:r>
            <a:endParaRPr lang="nl-BE" sz="2800" dirty="0"/>
          </a:p>
        </p:txBody>
      </p:sp>
      <p:sp>
        <p:nvSpPr>
          <p:cNvPr id="6" name="Gebogen PIJL-OMHOOG 5"/>
          <p:cNvSpPr/>
          <p:nvPr/>
        </p:nvSpPr>
        <p:spPr>
          <a:xfrm rot="5400000">
            <a:off x="749300" y="2133600"/>
            <a:ext cx="723900" cy="1043008"/>
          </a:xfrm>
          <a:prstGeom prst="bentUpArrow">
            <a:avLst/>
          </a:prstGeom>
          <a:solidFill>
            <a:srgbClr val="58A618"/>
          </a:solidFill>
          <a:ln>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8" name="Gebogen PIJL-OMHOOG 7"/>
          <p:cNvSpPr/>
          <p:nvPr/>
        </p:nvSpPr>
        <p:spPr>
          <a:xfrm rot="5400000">
            <a:off x="628650" y="3534069"/>
            <a:ext cx="723900" cy="1043008"/>
          </a:xfrm>
          <a:prstGeom prst="bentUpArrow">
            <a:avLst/>
          </a:prstGeom>
          <a:solidFill>
            <a:srgbClr val="58A618"/>
          </a:solidFill>
          <a:ln>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9" name="Tekstvak 8"/>
          <p:cNvSpPr txBox="1"/>
          <p:nvPr/>
        </p:nvSpPr>
        <p:spPr>
          <a:xfrm>
            <a:off x="1739900" y="3937898"/>
            <a:ext cx="7404100" cy="954107"/>
          </a:xfrm>
          <a:prstGeom prst="rect">
            <a:avLst/>
          </a:prstGeom>
          <a:noFill/>
        </p:spPr>
        <p:txBody>
          <a:bodyPr wrap="square" rtlCol="0">
            <a:spAutoFit/>
          </a:bodyPr>
          <a:lstStyle/>
          <a:p>
            <a:r>
              <a:rPr lang="nl-BE" sz="2800" dirty="0" smtClean="0"/>
              <a:t>Geachte + groep waartoe lezer behoort + leden</a:t>
            </a:r>
          </a:p>
          <a:p>
            <a:r>
              <a:rPr lang="nl-BE" sz="2800" dirty="0" smtClean="0"/>
              <a:t>Bijv. 	Geachte </a:t>
            </a:r>
            <a:r>
              <a:rPr lang="nl-BE" sz="2800" dirty="0" err="1" smtClean="0"/>
              <a:t>commisieleden</a:t>
            </a:r>
            <a:endParaRPr lang="nl-BE" dirty="0"/>
          </a:p>
        </p:txBody>
      </p:sp>
      <p:sp>
        <p:nvSpPr>
          <p:cNvPr id="10" name="Tekstvak 9"/>
          <p:cNvSpPr txBox="1"/>
          <p:nvPr/>
        </p:nvSpPr>
        <p:spPr>
          <a:xfrm>
            <a:off x="393700" y="5881868"/>
            <a:ext cx="8293100" cy="461665"/>
          </a:xfrm>
          <a:prstGeom prst="rect">
            <a:avLst/>
          </a:prstGeom>
          <a:noFill/>
        </p:spPr>
        <p:txBody>
          <a:bodyPr wrap="square" rtlCol="0">
            <a:spAutoFit/>
          </a:bodyPr>
          <a:lstStyle/>
          <a:p>
            <a:r>
              <a:rPr lang="nl-BE" sz="2400" dirty="0"/>
              <a:t>Meer info op: </a:t>
            </a:r>
            <a:r>
              <a:rPr lang="nl-BE" sz="2400" dirty="0">
                <a:hlinkClick r:id="rId2"/>
              </a:rPr>
              <a:t>http://</a:t>
            </a:r>
            <a:r>
              <a:rPr lang="nl-BE" sz="2400" dirty="0" smtClean="0">
                <a:hlinkClick r:id="rId2"/>
              </a:rPr>
              <a:t>taaladvies.net/taal/advies/vraag/1323</a:t>
            </a:r>
            <a:r>
              <a:rPr lang="nl-BE" sz="2400" dirty="0" smtClean="0"/>
              <a:t> </a:t>
            </a:r>
            <a:endParaRPr lang="nl-BE" sz="2400" dirty="0"/>
          </a:p>
        </p:txBody>
      </p:sp>
      <p:sp>
        <p:nvSpPr>
          <p:cNvPr id="11" name="Tijdelijke aanduiding voor dianummer 10"/>
          <p:cNvSpPr>
            <a:spLocks noGrp="1"/>
          </p:cNvSpPr>
          <p:nvPr>
            <p:ph type="sldNum" sz="quarter" idx="12"/>
          </p:nvPr>
        </p:nvSpPr>
        <p:spPr/>
        <p:txBody>
          <a:bodyPr/>
          <a:lstStyle/>
          <a:p>
            <a:fld id="{65E3036D-0E03-9346-8FAD-2172B1B1F203}" type="slidenum">
              <a:rPr lang="nl-NL" smtClean="0"/>
              <a:pPr/>
              <a:t>12</a:t>
            </a:fld>
            <a:endParaRPr lang="nl-NL"/>
          </a:p>
        </p:txBody>
      </p:sp>
    </p:spTree>
    <p:extLst>
      <p:ext uri="{BB962C8B-B14F-4D97-AF65-F5344CB8AC3E}">
        <p14:creationId xmlns:p14="http://schemas.microsoft.com/office/powerpoint/2010/main" val="25718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Aanspreking</a:t>
            </a:r>
            <a:endParaRPr lang="nl-BE" dirty="0"/>
          </a:p>
        </p:txBody>
      </p:sp>
      <p:sp>
        <p:nvSpPr>
          <p:cNvPr id="3" name="Tijdelijke aanduiding voor inhoud 2"/>
          <p:cNvSpPr>
            <a:spLocks noGrp="1"/>
          </p:cNvSpPr>
          <p:nvPr>
            <p:ph idx="1"/>
          </p:nvPr>
        </p:nvSpPr>
        <p:spPr>
          <a:xfrm>
            <a:off x="457200" y="1270000"/>
            <a:ext cx="8229600" cy="4525963"/>
          </a:xfrm>
        </p:spPr>
        <p:txBody>
          <a:bodyPr>
            <a:normAutofit/>
          </a:bodyPr>
          <a:lstStyle/>
          <a:p>
            <a:pPr marL="0" indent="0">
              <a:buNone/>
            </a:pPr>
            <a:r>
              <a:rPr lang="nl-BE" sz="2800" dirty="0" smtClean="0"/>
              <a:t>Je aanspreking kan geleidelijk wel informeler worden (regelmatig contact)</a:t>
            </a:r>
          </a:p>
          <a:p>
            <a:pPr marL="0" indent="0">
              <a:buNone/>
            </a:pPr>
            <a:r>
              <a:rPr lang="nl-BE" sz="2800" dirty="0" smtClean="0"/>
              <a:t>Bijv. 	aanvankelijk Geachte heer Willems</a:t>
            </a:r>
          </a:p>
          <a:p>
            <a:pPr marL="0" indent="0">
              <a:buNone/>
            </a:pPr>
            <a:r>
              <a:rPr lang="nl-BE" sz="2800" dirty="0"/>
              <a:t>	</a:t>
            </a:r>
            <a:r>
              <a:rPr lang="nl-BE" sz="2800" dirty="0" smtClean="0"/>
              <a:t>	later Beste Joris</a:t>
            </a:r>
            <a:endParaRPr lang="nl-BE" sz="2800" dirty="0"/>
          </a:p>
        </p:txBody>
      </p:sp>
      <p:sp>
        <p:nvSpPr>
          <p:cNvPr id="4" name="Tijdelijke aanduiding voor dianummer 3"/>
          <p:cNvSpPr>
            <a:spLocks noGrp="1"/>
          </p:cNvSpPr>
          <p:nvPr>
            <p:ph type="sldNum" sz="quarter" idx="12"/>
          </p:nvPr>
        </p:nvSpPr>
        <p:spPr/>
        <p:txBody>
          <a:bodyPr/>
          <a:lstStyle/>
          <a:p>
            <a:fld id="{65E3036D-0E03-9346-8FAD-2172B1B1F203}" type="slidenum">
              <a:rPr lang="nl-NL" smtClean="0"/>
              <a:pPr/>
              <a:t>13</a:t>
            </a:fld>
            <a:endParaRPr lang="nl-NL"/>
          </a:p>
        </p:txBody>
      </p:sp>
      <p:sp>
        <p:nvSpPr>
          <p:cNvPr id="5" name="PIJL-RECHTS 4"/>
          <p:cNvSpPr/>
          <p:nvPr/>
        </p:nvSpPr>
        <p:spPr>
          <a:xfrm>
            <a:off x="635000" y="2870200"/>
            <a:ext cx="647700" cy="203200"/>
          </a:xfrm>
          <a:prstGeom prst="rightArrow">
            <a:avLst/>
          </a:prstGeom>
          <a:solidFill>
            <a:srgbClr val="58A618"/>
          </a:solidFill>
          <a:ln>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pic>
        <p:nvPicPr>
          <p:cNvPr id="6" name="Afbeelding 5"/>
          <p:cNvPicPr>
            <a:picLocks noChangeAspect="1"/>
          </p:cNvPicPr>
          <p:nvPr/>
        </p:nvPicPr>
        <p:blipFill rotWithShape="1">
          <a:blip r:embed="rId2">
            <a:extLst>
              <a:ext uri="{28A0092B-C50C-407E-A947-70E740481C1C}">
                <a14:useLocalDpi xmlns:a14="http://schemas.microsoft.com/office/drawing/2010/main" val="0"/>
              </a:ext>
            </a:extLst>
          </a:blip>
          <a:srcRect l="3299" r="4992" b="5528"/>
          <a:stretch/>
        </p:blipFill>
        <p:spPr>
          <a:xfrm>
            <a:off x="4114799" y="2795587"/>
            <a:ext cx="3441701" cy="3743325"/>
          </a:xfrm>
          <a:prstGeom prst="rect">
            <a:avLst/>
          </a:prstGeom>
        </p:spPr>
      </p:pic>
    </p:spTree>
    <p:extLst>
      <p:ext uri="{BB962C8B-B14F-4D97-AF65-F5344CB8AC3E}">
        <p14:creationId xmlns:p14="http://schemas.microsoft.com/office/powerpoint/2010/main" val="1599172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Slotformule</a:t>
            </a:r>
            <a:endParaRPr lang="nl-BE" dirty="0"/>
          </a:p>
        </p:txBody>
      </p:sp>
      <p:sp>
        <p:nvSpPr>
          <p:cNvPr id="3" name="Tijdelijke aanduiding voor inhoud 2"/>
          <p:cNvSpPr>
            <a:spLocks noGrp="1"/>
          </p:cNvSpPr>
          <p:nvPr>
            <p:ph idx="1"/>
          </p:nvPr>
        </p:nvSpPr>
        <p:spPr/>
        <p:txBody>
          <a:bodyPr/>
          <a:lstStyle/>
          <a:p>
            <a:pPr marL="0" indent="0">
              <a:buNone/>
            </a:pPr>
            <a:r>
              <a:rPr lang="nl-BE" dirty="0" smtClean="0"/>
              <a:t>Met vriendelijke groet(en)</a:t>
            </a:r>
          </a:p>
          <a:p>
            <a:pPr marL="0" indent="0">
              <a:buNone/>
            </a:pPr>
            <a:r>
              <a:rPr lang="nl-BE" dirty="0"/>
              <a:t>	</a:t>
            </a:r>
            <a:r>
              <a:rPr lang="nl-BE" dirty="0" smtClean="0"/>
              <a:t>(algemeen zakelijk)</a:t>
            </a:r>
          </a:p>
          <a:p>
            <a:pPr marL="0" indent="0">
              <a:buNone/>
            </a:pPr>
            <a:endParaRPr lang="nl-BE" dirty="0" smtClean="0"/>
          </a:p>
          <a:p>
            <a:pPr marL="0" indent="0">
              <a:buNone/>
            </a:pPr>
            <a:r>
              <a:rPr lang="nl-BE" dirty="0" smtClean="0"/>
              <a:t>Hoogachtend</a:t>
            </a:r>
          </a:p>
          <a:p>
            <a:pPr marL="0" indent="0">
              <a:buNone/>
            </a:pPr>
            <a:r>
              <a:rPr lang="nl-BE" dirty="0"/>
              <a:t>	</a:t>
            </a:r>
            <a:r>
              <a:rPr lang="nl-BE" dirty="0" smtClean="0"/>
              <a:t>(erg formeel)</a:t>
            </a:r>
            <a:endParaRPr lang="nl-BE" dirty="0"/>
          </a:p>
        </p:txBody>
      </p:sp>
      <p:sp>
        <p:nvSpPr>
          <p:cNvPr id="4" name="Tijdelijke aanduiding voor dianummer 3"/>
          <p:cNvSpPr>
            <a:spLocks noGrp="1"/>
          </p:cNvSpPr>
          <p:nvPr>
            <p:ph type="sldNum" sz="quarter" idx="12"/>
          </p:nvPr>
        </p:nvSpPr>
        <p:spPr/>
        <p:txBody>
          <a:bodyPr/>
          <a:lstStyle/>
          <a:p>
            <a:fld id="{65E3036D-0E03-9346-8FAD-2172B1B1F203}" type="slidenum">
              <a:rPr lang="nl-NL" smtClean="0"/>
              <a:pPr/>
              <a:t>14</a:t>
            </a:fld>
            <a:endParaRPr lang="nl-NL"/>
          </a:p>
        </p:txBody>
      </p:sp>
    </p:spTree>
    <p:extLst>
      <p:ext uri="{BB962C8B-B14F-4D97-AF65-F5344CB8AC3E}">
        <p14:creationId xmlns:p14="http://schemas.microsoft.com/office/powerpoint/2010/main" val="411702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BE" dirty="0" smtClean="0"/>
              <a:t>OK. En nu?</a:t>
            </a:r>
            <a:endParaRPr lang="nl-BE" dirty="0"/>
          </a:p>
        </p:txBody>
      </p:sp>
      <p:sp>
        <p:nvSpPr>
          <p:cNvPr id="3" name="Tijdelijke aanduiding voor inhoud 2"/>
          <p:cNvSpPr>
            <a:spLocks noGrp="1"/>
          </p:cNvSpPr>
          <p:nvPr>
            <p:ph idx="1"/>
          </p:nvPr>
        </p:nvSpPr>
        <p:spPr>
          <a:xfrm>
            <a:off x="457200" y="1600201"/>
            <a:ext cx="8229600" cy="1333500"/>
          </a:xfrm>
        </p:spPr>
        <p:txBody>
          <a:bodyPr/>
          <a:lstStyle/>
          <a:p>
            <a:pPr marL="0" indent="0">
              <a:buNone/>
            </a:pPr>
            <a:r>
              <a:rPr lang="nl-BE" dirty="0" smtClean="0"/>
              <a:t>Ik weet hoe ik moet beginnen…</a:t>
            </a:r>
          </a:p>
          <a:p>
            <a:pPr marL="0" indent="0">
              <a:buNone/>
            </a:pPr>
            <a:r>
              <a:rPr lang="nl-BE" dirty="0" smtClean="0"/>
              <a:t>Ik weet hoe ik moet eindigen…</a:t>
            </a:r>
          </a:p>
          <a:p>
            <a:pPr marL="0" indent="0">
              <a:buNone/>
            </a:pPr>
            <a:endParaRPr lang="nl-BE" dirty="0"/>
          </a:p>
        </p:txBody>
      </p:sp>
      <p:sp>
        <p:nvSpPr>
          <p:cNvPr id="4" name="Tekstvak 3"/>
          <p:cNvSpPr txBox="1"/>
          <p:nvPr/>
        </p:nvSpPr>
        <p:spPr>
          <a:xfrm>
            <a:off x="1562100" y="3116264"/>
            <a:ext cx="7239000" cy="861774"/>
          </a:xfrm>
          <a:prstGeom prst="rect">
            <a:avLst/>
          </a:prstGeom>
          <a:noFill/>
        </p:spPr>
        <p:txBody>
          <a:bodyPr wrap="square" rtlCol="0">
            <a:spAutoFit/>
          </a:bodyPr>
          <a:lstStyle/>
          <a:p>
            <a:r>
              <a:rPr lang="nl-BE" sz="3200" dirty="0"/>
              <a:t>Maar hoe schrijf ik dat middenstuk dan??</a:t>
            </a:r>
          </a:p>
          <a:p>
            <a:endParaRPr lang="nl-BE" dirty="0"/>
          </a:p>
        </p:txBody>
      </p:sp>
      <p:sp>
        <p:nvSpPr>
          <p:cNvPr id="5" name="Tekstvak 4"/>
          <p:cNvSpPr txBox="1"/>
          <p:nvPr/>
        </p:nvSpPr>
        <p:spPr>
          <a:xfrm>
            <a:off x="584200" y="4597400"/>
            <a:ext cx="5334000" cy="584775"/>
          </a:xfrm>
          <a:prstGeom prst="rect">
            <a:avLst/>
          </a:prstGeom>
          <a:noFill/>
        </p:spPr>
        <p:txBody>
          <a:bodyPr wrap="square" rtlCol="0">
            <a:spAutoFit/>
          </a:bodyPr>
          <a:lstStyle/>
          <a:p>
            <a:r>
              <a:rPr lang="nl-BE" sz="3200" dirty="0" smtClean="0"/>
              <a:t>Een paar stijlrichtlijnen…</a:t>
            </a:r>
            <a:endParaRPr lang="nl-BE" sz="3200" dirty="0"/>
          </a:p>
        </p:txBody>
      </p:sp>
    </p:spTree>
    <p:extLst>
      <p:ext uri="{BB962C8B-B14F-4D97-AF65-F5344CB8AC3E}">
        <p14:creationId xmlns:p14="http://schemas.microsoft.com/office/powerpoint/2010/main" val="335288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Opbouw</a:t>
            </a:r>
            <a:endParaRPr lang="nl-BE" dirty="0"/>
          </a:p>
        </p:txBody>
      </p:sp>
      <p:sp>
        <p:nvSpPr>
          <p:cNvPr id="3" name="Tijdelijke aanduiding voor inhoud 2"/>
          <p:cNvSpPr>
            <a:spLocks noGrp="1"/>
          </p:cNvSpPr>
          <p:nvPr>
            <p:ph idx="1"/>
          </p:nvPr>
        </p:nvSpPr>
        <p:spPr>
          <a:xfrm>
            <a:off x="957620" y="1434307"/>
            <a:ext cx="6197600" cy="685799"/>
          </a:xfrm>
        </p:spPr>
        <p:txBody>
          <a:bodyPr/>
          <a:lstStyle/>
          <a:p>
            <a:r>
              <a:rPr lang="nl-BE" dirty="0" smtClean="0"/>
              <a:t>Alinea’s!       1 alinea = 1 idee</a:t>
            </a:r>
          </a:p>
          <a:p>
            <a:endParaRPr lang="nl-BE" dirty="0" smtClean="0"/>
          </a:p>
        </p:txBody>
      </p:sp>
      <p:pic>
        <p:nvPicPr>
          <p:cNvPr id="2050" name="Picture 2" descr="http://www.essaypedia.com/images/antigone-5-paragraph-essay-919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348" y="2136775"/>
            <a:ext cx="5426052" cy="4309613"/>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p:cNvSpPr txBox="1"/>
          <p:nvPr/>
        </p:nvSpPr>
        <p:spPr>
          <a:xfrm rot="20665508">
            <a:off x="2273300" y="3251200"/>
            <a:ext cx="7035800" cy="923330"/>
          </a:xfrm>
          <a:prstGeom prst="rect">
            <a:avLst/>
          </a:prstGeom>
          <a:noFill/>
        </p:spPr>
        <p:txBody>
          <a:bodyPr wrap="square" rtlCol="0">
            <a:spAutoFit/>
          </a:bodyPr>
          <a:lstStyle/>
          <a:p>
            <a:r>
              <a:rPr lang="nl-BE" sz="5400" b="1" dirty="0" smtClean="0">
                <a:solidFill>
                  <a:srgbClr val="58A618"/>
                </a:solidFill>
              </a:rPr>
              <a:t>Signaalwoorden</a:t>
            </a:r>
            <a:endParaRPr lang="nl-BE" sz="5400" b="1" dirty="0">
              <a:solidFill>
                <a:srgbClr val="58A618"/>
              </a:solidFill>
            </a:endParaRPr>
          </a:p>
        </p:txBody>
      </p:sp>
    </p:spTree>
    <p:extLst>
      <p:ext uri="{BB962C8B-B14F-4D97-AF65-F5344CB8AC3E}">
        <p14:creationId xmlns:p14="http://schemas.microsoft.com/office/powerpoint/2010/main" val="42603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Signaalwoorden</a:t>
            </a:r>
            <a:endParaRPr lang="nl-BE" dirty="0"/>
          </a:p>
        </p:txBody>
      </p:sp>
      <p:sp>
        <p:nvSpPr>
          <p:cNvPr id="3" name="Tijdelijke aanduiding voor inhoud 2"/>
          <p:cNvSpPr>
            <a:spLocks noGrp="1"/>
          </p:cNvSpPr>
          <p:nvPr>
            <p:ph idx="1"/>
          </p:nvPr>
        </p:nvSpPr>
        <p:spPr/>
        <p:txBody>
          <a:bodyPr>
            <a:normAutofit fontScale="92500" lnSpcReduction="20000"/>
          </a:bodyPr>
          <a:lstStyle/>
          <a:p>
            <a:pPr marL="0" indent="0">
              <a:buNone/>
            </a:pPr>
            <a:r>
              <a:rPr lang="nl-BE" dirty="0"/>
              <a:t>De directeur vindt het wenselijk om het huidige productengamma uit te breiden. Er is een stijging van de omzet waar te nemen. De concurrentie heeft veel succes met haar nieuwe producten. De vooruitzichten zijn gunstig. De productiechef vindt een uitbreiding te vroeg. Daarvoor heeft hij twee redenen. Hij vraagt zich af of onze huidige productiecapaciteit de extra belasting zal aankunnen. De machines draaien nu al op volle kracht. Aanzienlijke investeringen zullen dus noodzakelijk zijn. </a:t>
            </a:r>
          </a:p>
          <a:p>
            <a:pPr marL="0" indent="0">
              <a:buNone/>
            </a:pPr>
            <a:endParaRPr lang="nl-BE" dirty="0"/>
          </a:p>
        </p:txBody>
      </p:sp>
    </p:spTree>
    <p:extLst>
      <p:ext uri="{BB962C8B-B14F-4D97-AF65-F5344CB8AC3E}">
        <p14:creationId xmlns:p14="http://schemas.microsoft.com/office/powerpoint/2010/main" val="2358717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2</a:t>
            </a:r>
            <a:r>
              <a:rPr lang="nl-BE" dirty="0" smtClean="0"/>
              <a:t>.7.1 Vermijd moeilijke woorden</a:t>
            </a:r>
            <a:endParaRPr lang="nl-BE" dirty="0"/>
          </a:p>
        </p:txBody>
      </p:sp>
      <p:sp>
        <p:nvSpPr>
          <p:cNvPr id="3" name="Tijdelijke aanduiding voor inhoud 2"/>
          <p:cNvSpPr>
            <a:spLocks noGrp="1"/>
          </p:cNvSpPr>
          <p:nvPr>
            <p:ph idx="1"/>
          </p:nvPr>
        </p:nvSpPr>
        <p:spPr/>
        <p:txBody>
          <a:bodyPr/>
          <a:lstStyle/>
          <a:p>
            <a:pPr marL="0" indent="0">
              <a:buNone/>
            </a:pPr>
            <a:r>
              <a:rPr lang="nl-BE" dirty="0" smtClean="0"/>
              <a:t>Waarom moeilijke woorden??</a:t>
            </a:r>
          </a:p>
          <a:p>
            <a:pPr>
              <a:buFont typeface="Arial" panose="020B0604020202020204" pitchFamily="34" charset="0"/>
              <a:buChar char="•"/>
            </a:pPr>
            <a:r>
              <a:rPr lang="nl-BE" dirty="0" smtClean="0"/>
              <a:t>Indruk maken!</a:t>
            </a:r>
          </a:p>
          <a:p>
            <a:pPr>
              <a:buFont typeface="Arial" panose="020B0604020202020204" pitchFamily="34" charset="0"/>
              <a:buChar char="•"/>
            </a:pPr>
            <a:r>
              <a:rPr lang="nl-BE" dirty="0" smtClean="0"/>
              <a:t>Niet van bewust! Bijv. jargon</a:t>
            </a:r>
            <a:endParaRPr lang="nl-BE" dirty="0"/>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650" y="3537914"/>
            <a:ext cx="4330700" cy="3077262"/>
          </a:xfrm>
          <a:prstGeom prst="rect">
            <a:avLst/>
          </a:prstGeom>
        </p:spPr>
      </p:pic>
    </p:spTree>
    <p:extLst>
      <p:ext uri="{BB962C8B-B14F-4D97-AF65-F5344CB8AC3E}">
        <p14:creationId xmlns:p14="http://schemas.microsoft.com/office/powerpoint/2010/main" val="27081898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2.7. 2 Vermijd moeilijke zinnen</a:t>
            </a:r>
            <a:endParaRPr lang="nl-BE" dirty="0"/>
          </a:p>
        </p:txBody>
      </p:sp>
      <p:sp>
        <p:nvSpPr>
          <p:cNvPr id="3" name="Tijdelijke aanduiding voor inhoud 2"/>
          <p:cNvSpPr>
            <a:spLocks noGrp="1"/>
          </p:cNvSpPr>
          <p:nvPr>
            <p:ph idx="1"/>
          </p:nvPr>
        </p:nvSpPr>
        <p:spPr/>
        <p:txBody>
          <a:bodyPr/>
          <a:lstStyle/>
          <a:p>
            <a:r>
              <a:rPr lang="nl-BE" dirty="0" smtClean="0"/>
              <a:t>Te veel info in 1 zin proppen = moeilijk leesbaar</a:t>
            </a:r>
          </a:p>
          <a:p>
            <a:endParaRPr lang="nl-BE" sz="1000" dirty="0" smtClean="0"/>
          </a:p>
          <a:p>
            <a:endParaRPr lang="nl-BE"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29" y="2857500"/>
            <a:ext cx="5108741" cy="3629025"/>
          </a:xfrm>
          <a:prstGeom prst="rect">
            <a:avLst/>
          </a:prstGeom>
        </p:spPr>
      </p:pic>
    </p:spTree>
    <p:extLst>
      <p:ext uri="{BB962C8B-B14F-4D97-AF65-F5344CB8AC3E}">
        <p14:creationId xmlns:p14="http://schemas.microsoft.com/office/powerpoint/2010/main" val="792135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bp.blogspot.com/-JIKDsdrphwE/UbIbqlVX2fI/AAAAAAAAMTc/y42K2GgDlD8/s1600/brief+fairtrade-duesseldorf.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0453" y="3526385"/>
            <a:ext cx="2062606" cy="20521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ncrypted-tbn0.gstatic.com/images?q=tbn:ANd9GcRp2wUGYJJJRBcUuYdzCW2YiXcPQSigUrMIbgcnKNv6BoJtYxQOn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98901">
            <a:off x="575919" y="2475823"/>
            <a:ext cx="2848027" cy="28480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3.gstatic.com/images?q=tbn:ANd9GcTBBGKrKxpoUbsnp2WQBWWelK5eL3qtIpysYjf6p3t3-iryUBAC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09434">
            <a:off x="3711575" y="473076"/>
            <a:ext cx="3057525" cy="3057525"/>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p:cNvSpPr txBox="1"/>
          <p:nvPr/>
        </p:nvSpPr>
        <p:spPr>
          <a:xfrm rot="20932088">
            <a:off x="164942" y="522581"/>
            <a:ext cx="4381658" cy="584775"/>
          </a:xfrm>
          <a:prstGeom prst="rect">
            <a:avLst/>
          </a:prstGeom>
          <a:noFill/>
        </p:spPr>
        <p:txBody>
          <a:bodyPr wrap="square" rtlCol="0">
            <a:spAutoFit/>
          </a:bodyPr>
          <a:lstStyle/>
          <a:p>
            <a:r>
              <a:rPr lang="nl-BE" sz="3200" dirty="0" smtClean="0"/>
              <a:t>afspreken met vrienden</a:t>
            </a:r>
            <a:endParaRPr lang="nl-BE" sz="3200" dirty="0"/>
          </a:p>
        </p:txBody>
      </p:sp>
      <p:sp>
        <p:nvSpPr>
          <p:cNvPr id="5" name="Tekstvak 4"/>
          <p:cNvSpPr txBox="1"/>
          <p:nvPr/>
        </p:nvSpPr>
        <p:spPr>
          <a:xfrm rot="653033">
            <a:off x="912120" y="1892769"/>
            <a:ext cx="3060700" cy="584775"/>
          </a:xfrm>
          <a:prstGeom prst="rect">
            <a:avLst/>
          </a:prstGeom>
          <a:noFill/>
        </p:spPr>
        <p:txBody>
          <a:bodyPr wrap="square" rtlCol="0">
            <a:spAutoFit/>
          </a:bodyPr>
          <a:lstStyle/>
          <a:p>
            <a:r>
              <a:rPr lang="nl-BE" sz="3200" dirty="0" smtClean="0"/>
              <a:t>sollicitatiebrief</a:t>
            </a:r>
            <a:endParaRPr lang="nl-BE" sz="3200" dirty="0"/>
          </a:p>
        </p:txBody>
      </p:sp>
      <p:sp>
        <p:nvSpPr>
          <p:cNvPr id="6" name="Tekstvak 5"/>
          <p:cNvSpPr txBox="1"/>
          <p:nvPr/>
        </p:nvSpPr>
        <p:spPr>
          <a:xfrm rot="991844">
            <a:off x="3014460" y="5071495"/>
            <a:ext cx="2924175" cy="584775"/>
          </a:xfrm>
          <a:prstGeom prst="rect">
            <a:avLst/>
          </a:prstGeom>
          <a:noFill/>
        </p:spPr>
        <p:txBody>
          <a:bodyPr wrap="square" rtlCol="0">
            <a:spAutoFit/>
          </a:bodyPr>
          <a:lstStyle/>
          <a:p>
            <a:r>
              <a:rPr lang="nl-BE" sz="3200" dirty="0" smtClean="0"/>
              <a:t>doktersafspraak</a:t>
            </a:r>
            <a:endParaRPr lang="nl-BE" sz="3200" dirty="0"/>
          </a:p>
        </p:txBody>
      </p:sp>
      <p:sp>
        <p:nvSpPr>
          <p:cNvPr id="7" name="Tekstvak 6"/>
          <p:cNvSpPr txBox="1"/>
          <p:nvPr/>
        </p:nvSpPr>
        <p:spPr>
          <a:xfrm rot="554064">
            <a:off x="6831756" y="1803400"/>
            <a:ext cx="3014238" cy="1077218"/>
          </a:xfrm>
          <a:prstGeom prst="rect">
            <a:avLst/>
          </a:prstGeom>
          <a:noFill/>
        </p:spPr>
        <p:txBody>
          <a:bodyPr wrap="square" rtlCol="0">
            <a:spAutoFit/>
          </a:bodyPr>
          <a:lstStyle/>
          <a:p>
            <a:r>
              <a:rPr lang="nl-BE" sz="3200" dirty="0" smtClean="0"/>
              <a:t>minister contacteren</a:t>
            </a:r>
            <a:endParaRPr lang="nl-BE" sz="3200" dirty="0"/>
          </a:p>
        </p:txBody>
      </p:sp>
      <p:sp>
        <p:nvSpPr>
          <p:cNvPr id="8" name="Tekstvak 7"/>
          <p:cNvSpPr txBox="1"/>
          <p:nvPr/>
        </p:nvSpPr>
        <p:spPr>
          <a:xfrm rot="21173610">
            <a:off x="723900" y="5690064"/>
            <a:ext cx="3657600" cy="584775"/>
          </a:xfrm>
          <a:prstGeom prst="rect">
            <a:avLst/>
          </a:prstGeom>
          <a:noFill/>
        </p:spPr>
        <p:txBody>
          <a:bodyPr wrap="square" rtlCol="0">
            <a:spAutoFit/>
          </a:bodyPr>
          <a:lstStyle/>
          <a:p>
            <a:r>
              <a:rPr lang="nl-BE" sz="3200" dirty="0" smtClean="0"/>
              <a:t>stageaanvraag</a:t>
            </a:r>
            <a:endParaRPr lang="nl-BE"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2.7.3 Schrijven is schrappen</a:t>
            </a:r>
            <a:endParaRPr lang="nl-BE" dirty="0"/>
          </a:p>
        </p:txBody>
      </p:sp>
      <p:sp>
        <p:nvSpPr>
          <p:cNvPr id="3" name="Tijdelijke aanduiding voor inhoud 2"/>
          <p:cNvSpPr>
            <a:spLocks noGrp="1"/>
          </p:cNvSpPr>
          <p:nvPr>
            <p:ph idx="1"/>
          </p:nvPr>
        </p:nvSpPr>
        <p:spPr/>
        <p:txBody>
          <a:bodyPr/>
          <a:lstStyle/>
          <a:p>
            <a:pPr marL="514350" lvl="0" indent="-514350">
              <a:buFont typeface="+mj-lt"/>
              <a:buAutoNum type="arabicPeriod"/>
            </a:pPr>
            <a:r>
              <a:rPr lang="nl-BE" dirty="0" smtClean="0"/>
              <a:t>De </a:t>
            </a:r>
            <a:r>
              <a:rPr lang="nl-BE" dirty="0"/>
              <a:t>directeur placht aan het begin van het schooljaar gewoonlijk een speech te houden</a:t>
            </a:r>
            <a:r>
              <a:rPr lang="nl-BE" dirty="0" smtClean="0"/>
              <a:t>.</a:t>
            </a:r>
          </a:p>
          <a:p>
            <a:pPr marL="514350" lvl="0" indent="-514350">
              <a:buFont typeface="+mj-lt"/>
              <a:buAutoNum type="arabicPeriod"/>
            </a:pPr>
            <a:endParaRPr lang="nl-BE" dirty="0" smtClean="0"/>
          </a:p>
          <a:p>
            <a:pPr marL="514350" indent="-514350">
              <a:buFont typeface="+mj-lt"/>
              <a:buAutoNum type="arabicPeriod"/>
            </a:pPr>
            <a:r>
              <a:rPr lang="nl-BE" dirty="0"/>
              <a:t>Ik hoop dat ik spoedig in staat ben je te kunnen betalen. </a:t>
            </a:r>
          </a:p>
          <a:p>
            <a:pPr marL="514350" lvl="0" indent="-514350">
              <a:buFont typeface="+mj-lt"/>
              <a:buAutoNum type="arabicPeriod"/>
            </a:pPr>
            <a:endParaRPr lang="nl-BE" dirty="0"/>
          </a:p>
          <a:p>
            <a:endParaRPr lang="nl-BE" dirty="0"/>
          </a:p>
        </p:txBody>
      </p:sp>
    </p:spTree>
    <p:extLst>
      <p:ext uri="{BB962C8B-B14F-4D97-AF65-F5344CB8AC3E}">
        <p14:creationId xmlns:p14="http://schemas.microsoft.com/office/powerpoint/2010/main" val="31161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2</a:t>
            </a:r>
            <a:r>
              <a:rPr lang="nl-BE" dirty="0" smtClean="0"/>
              <a:t>.7.4.1 Vermijd ouderwetse taal</a:t>
            </a:r>
            <a:endParaRPr lang="nl-BE" dirty="0"/>
          </a:p>
        </p:txBody>
      </p:sp>
      <p:sp>
        <p:nvSpPr>
          <p:cNvPr id="3" name="Tijdelijke aanduiding voor inhoud 2"/>
          <p:cNvSpPr>
            <a:spLocks noGrp="1"/>
          </p:cNvSpPr>
          <p:nvPr>
            <p:ph idx="1"/>
          </p:nvPr>
        </p:nvSpPr>
        <p:spPr/>
        <p:txBody>
          <a:bodyPr/>
          <a:lstStyle/>
          <a:p>
            <a:endParaRPr lang="nl-BE"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720" y="1821100"/>
            <a:ext cx="5522559" cy="3830161"/>
          </a:xfrm>
          <a:prstGeom prst="rect">
            <a:avLst/>
          </a:prstGeom>
        </p:spPr>
      </p:pic>
    </p:spTree>
    <p:extLst>
      <p:ext uri="{BB962C8B-B14F-4D97-AF65-F5344CB8AC3E}">
        <p14:creationId xmlns:p14="http://schemas.microsoft.com/office/powerpoint/2010/main" val="3593551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1"/>
          <p:cNvSpPr>
            <a:spLocks noGrp="1"/>
          </p:cNvSpPr>
          <p:nvPr>
            <p:ph type="title"/>
          </p:nvPr>
        </p:nvSpPr>
        <p:spPr>
          <a:xfrm>
            <a:off x="457200" y="274638"/>
            <a:ext cx="8229600" cy="576262"/>
          </a:xfrm>
        </p:spPr>
        <p:txBody>
          <a:bodyPr>
            <a:normAutofit fontScale="90000"/>
          </a:bodyPr>
          <a:lstStyle/>
          <a:p>
            <a:r>
              <a:rPr lang="nl-BE" sz="3200" dirty="0" smtClean="0"/>
              <a:t>2.7.4.1 Vermijd ouderwetse taal</a:t>
            </a:r>
          </a:p>
        </p:txBody>
      </p:sp>
      <p:sp>
        <p:nvSpPr>
          <p:cNvPr id="2355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nl-BE" sz="1800"/>
          </a:p>
        </p:txBody>
      </p:sp>
      <p:graphicFrame>
        <p:nvGraphicFramePr>
          <p:cNvPr id="7" name="Tijdelijke aanduiding voor inhoud 6"/>
          <p:cNvGraphicFramePr>
            <a:graphicFrameLocks noGrp="1"/>
          </p:cNvGraphicFramePr>
          <p:nvPr>
            <p:ph idx="1"/>
            <p:extLst>
              <p:ext uri="{D42A27DB-BD31-4B8C-83A1-F6EECF244321}">
                <p14:modId xmlns:p14="http://schemas.microsoft.com/office/powerpoint/2010/main" val="2624589638"/>
              </p:ext>
            </p:extLst>
          </p:nvPr>
        </p:nvGraphicFramePr>
        <p:xfrm>
          <a:off x="1041400" y="850900"/>
          <a:ext cx="7645400" cy="5826128"/>
        </p:xfrm>
        <a:graphic>
          <a:graphicData uri="http://schemas.openxmlformats.org/drawingml/2006/table">
            <a:tbl>
              <a:tblPr firstRow="1" bandRow="1">
                <a:tableStyleId>{5C22544A-7EE6-4342-B048-85BDC9FD1C3A}</a:tableStyleId>
              </a:tblPr>
              <a:tblGrid>
                <a:gridCol w="3822700"/>
                <a:gridCol w="3822700"/>
              </a:tblGrid>
              <a:tr h="416152">
                <a:tc>
                  <a:txBody>
                    <a:bodyPr/>
                    <a:lstStyle/>
                    <a:p>
                      <a:r>
                        <a:rPr lang="nl-BE" sz="1800" dirty="0" smtClean="0">
                          <a:solidFill>
                            <a:srgbClr val="FF0000"/>
                          </a:solidFill>
                        </a:rPr>
                        <a:t>Vermijden…</a:t>
                      </a:r>
                      <a:endParaRPr lang="nl-BE" sz="1800" dirty="0">
                        <a:solidFill>
                          <a:srgbClr val="FF0000"/>
                        </a:solidFill>
                      </a:endParaRPr>
                    </a:p>
                  </a:txBody>
                  <a:tcPr marT="45715" marB="45715" anchor="ctr">
                    <a:noFill/>
                  </a:tcPr>
                </a:tc>
                <a:tc>
                  <a:txBody>
                    <a:bodyPr/>
                    <a:lstStyle/>
                    <a:p>
                      <a:r>
                        <a:rPr lang="nl-BE" sz="1800" dirty="0" smtClean="0">
                          <a:solidFill>
                            <a:srgbClr val="58A618"/>
                          </a:solidFill>
                        </a:rPr>
                        <a:t>Beter</a:t>
                      </a:r>
                      <a:r>
                        <a:rPr lang="nl-BE" sz="1800" baseline="0" dirty="0" smtClean="0">
                          <a:solidFill>
                            <a:srgbClr val="58A618"/>
                          </a:solidFill>
                        </a:rPr>
                        <a:t> wel…</a:t>
                      </a:r>
                      <a:endParaRPr lang="nl-BE" sz="1800" dirty="0">
                        <a:solidFill>
                          <a:srgbClr val="58A618"/>
                        </a:solidFill>
                      </a:endParaRPr>
                    </a:p>
                  </a:txBody>
                  <a:tcPr marT="45715" marB="45715" anchor="ctr">
                    <a:noFill/>
                  </a:tcPr>
                </a:tc>
              </a:tr>
              <a:tr h="416152">
                <a:tc>
                  <a:txBody>
                    <a:bodyPr/>
                    <a:lstStyle/>
                    <a:p>
                      <a:r>
                        <a:rPr lang="nl-BE" sz="1800" dirty="0"/>
                        <a:t>momenteel, thans</a:t>
                      </a:r>
                    </a:p>
                  </a:txBody>
                  <a:tcPr marT="45715" marB="45715" anchor="ctr">
                    <a:noFill/>
                  </a:tcPr>
                </a:tc>
                <a:tc>
                  <a:txBody>
                    <a:bodyPr/>
                    <a:lstStyle/>
                    <a:p>
                      <a:r>
                        <a:rPr lang="nl-BE" sz="1800" dirty="0"/>
                        <a:t>nu</a:t>
                      </a:r>
                    </a:p>
                  </a:txBody>
                  <a:tcPr marT="45715" marB="45715" anchor="ctr">
                    <a:noFill/>
                  </a:tcPr>
                </a:tc>
              </a:tr>
              <a:tr h="416152">
                <a:tc>
                  <a:txBody>
                    <a:bodyPr/>
                    <a:lstStyle/>
                    <a:p>
                      <a:r>
                        <a:rPr lang="nl-BE" sz="1800"/>
                        <a:t>reeds</a:t>
                      </a:r>
                    </a:p>
                  </a:txBody>
                  <a:tcPr marT="45715" marB="45715" anchor="ctr">
                    <a:noFill/>
                  </a:tcPr>
                </a:tc>
                <a:tc>
                  <a:txBody>
                    <a:bodyPr/>
                    <a:lstStyle/>
                    <a:p>
                      <a:r>
                        <a:rPr lang="nl-BE" sz="1800" dirty="0"/>
                        <a:t>al</a:t>
                      </a:r>
                    </a:p>
                  </a:txBody>
                  <a:tcPr marT="45715" marB="45715" anchor="ctr">
                    <a:noFill/>
                  </a:tcPr>
                </a:tc>
              </a:tr>
              <a:tr h="416152">
                <a:tc>
                  <a:txBody>
                    <a:bodyPr/>
                    <a:lstStyle/>
                    <a:p>
                      <a:r>
                        <a:rPr lang="nl-BE" sz="1800"/>
                        <a:t>indien</a:t>
                      </a:r>
                    </a:p>
                  </a:txBody>
                  <a:tcPr marT="45715" marB="45715" anchor="ctr">
                    <a:noFill/>
                  </a:tcPr>
                </a:tc>
                <a:tc>
                  <a:txBody>
                    <a:bodyPr/>
                    <a:lstStyle/>
                    <a:p>
                      <a:r>
                        <a:rPr lang="nl-BE" sz="1800" dirty="0"/>
                        <a:t>als</a:t>
                      </a:r>
                    </a:p>
                  </a:txBody>
                  <a:tcPr marT="45715" marB="45715" anchor="ctr">
                    <a:noFill/>
                  </a:tcPr>
                </a:tc>
              </a:tr>
              <a:tr h="416152">
                <a:tc>
                  <a:txBody>
                    <a:bodyPr/>
                    <a:lstStyle/>
                    <a:p>
                      <a:r>
                        <a:rPr lang="nl-BE" sz="1800" dirty="0"/>
                        <a:t>eveneens, tevens</a:t>
                      </a:r>
                    </a:p>
                  </a:txBody>
                  <a:tcPr marT="45715" marB="45715" anchor="ctr">
                    <a:noFill/>
                  </a:tcPr>
                </a:tc>
                <a:tc>
                  <a:txBody>
                    <a:bodyPr/>
                    <a:lstStyle/>
                    <a:p>
                      <a:r>
                        <a:rPr lang="nl-BE" sz="1800" dirty="0"/>
                        <a:t>ook, bovendien</a:t>
                      </a:r>
                    </a:p>
                  </a:txBody>
                  <a:tcPr marT="45715" marB="45715" anchor="ctr">
                    <a:noFill/>
                  </a:tcPr>
                </a:tc>
              </a:tr>
              <a:tr h="416152">
                <a:tc>
                  <a:txBody>
                    <a:bodyPr/>
                    <a:lstStyle/>
                    <a:p>
                      <a:r>
                        <a:rPr lang="nl-BE" sz="1800"/>
                        <a:t>omtrent, aangaande, betreffende </a:t>
                      </a:r>
                    </a:p>
                  </a:txBody>
                  <a:tcPr marT="45715" marB="45715" anchor="ctr">
                    <a:noFill/>
                  </a:tcPr>
                </a:tc>
                <a:tc>
                  <a:txBody>
                    <a:bodyPr/>
                    <a:lstStyle/>
                    <a:p>
                      <a:r>
                        <a:rPr lang="nl-BE" sz="1800" dirty="0" smtClean="0"/>
                        <a:t>over</a:t>
                      </a:r>
                      <a:endParaRPr lang="nl-BE" sz="1800" dirty="0"/>
                    </a:p>
                  </a:txBody>
                  <a:tcPr marT="45715" marB="45715" anchor="ctr">
                    <a:noFill/>
                  </a:tcPr>
                </a:tc>
              </a:tr>
              <a:tr h="416152">
                <a:tc>
                  <a:txBody>
                    <a:bodyPr/>
                    <a:lstStyle/>
                    <a:p>
                      <a:r>
                        <a:rPr lang="nl-BE" sz="1800" dirty="0"/>
                        <a:t>door middel van</a:t>
                      </a:r>
                    </a:p>
                  </a:txBody>
                  <a:tcPr marT="45715" marB="45715" anchor="ctr">
                    <a:noFill/>
                  </a:tcPr>
                </a:tc>
                <a:tc>
                  <a:txBody>
                    <a:bodyPr/>
                    <a:lstStyle/>
                    <a:p>
                      <a:r>
                        <a:rPr lang="nl-BE" sz="1800" dirty="0"/>
                        <a:t>door, met</a:t>
                      </a:r>
                    </a:p>
                  </a:txBody>
                  <a:tcPr marT="45715" marB="45715" anchor="ctr">
                    <a:noFill/>
                  </a:tcPr>
                </a:tc>
              </a:tr>
              <a:tr h="416152">
                <a:tc>
                  <a:txBody>
                    <a:bodyPr/>
                    <a:lstStyle/>
                    <a:p>
                      <a:r>
                        <a:rPr lang="nl-BE" sz="1800"/>
                        <a:t>in het kader van </a:t>
                      </a:r>
                    </a:p>
                  </a:txBody>
                  <a:tcPr marT="45715" marB="45715" anchor="ctr">
                    <a:noFill/>
                  </a:tcPr>
                </a:tc>
                <a:tc>
                  <a:txBody>
                    <a:bodyPr/>
                    <a:lstStyle/>
                    <a:p>
                      <a:r>
                        <a:rPr lang="nl-BE" sz="1800" dirty="0"/>
                        <a:t>bij, om</a:t>
                      </a:r>
                    </a:p>
                  </a:txBody>
                  <a:tcPr marT="45715" marB="45715" anchor="ctr">
                    <a:noFill/>
                  </a:tcPr>
                </a:tc>
              </a:tr>
              <a:tr h="416152">
                <a:tc>
                  <a:txBody>
                    <a:bodyPr/>
                    <a:lstStyle/>
                    <a:p>
                      <a:r>
                        <a:rPr lang="nl-BE" sz="1800"/>
                        <a:t>met betrekking tot </a:t>
                      </a:r>
                    </a:p>
                  </a:txBody>
                  <a:tcPr marT="45715" marB="45715" anchor="ctr">
                    <a:noFill/>
                  </a:tcPr>
                </a:tc>
                <a:tc>
                  <a:txBody>
                    <a:bodyPr/>
                    <a:lstStyle/>
                    <a:p>
                      <a:r>
                        <a:rPr lang="nl-BE" sz="1800" dirty="0"/>
                        <a:t>over</a:t>
                      </a:r>
                    </a:p>
                  </a:txBody>
                  <a:tcPr marT="45715" marB="45715" anchor="ctr">
                    <a:noFill/>
                  </a:tcPr>
                </a:tc>
              </a:tr>
              <a:tr h="416152">
                <a:tc>
                  <a:txBody>
                    <a:bodyPr/>
                    <a:lstStyle/>
                    <a:p>
                      <a:r>
                        <a:rPr lang="nl-BE" sz="1800"/>
                        <a:t>op grond van </a:t>
                      </a:r>
                    </a:p>
                  </a:txBody>
                  <a:tcPr marT="45715" marB="45715" anchor="ctr">
                    <a:noFill/>
                  </a:tcPr>
                </a:tc>
                <a:tc>
                  <a:txBody>
                    <a:bodyPr/>
                    <a:lstStyle/>
                    <a:p>
                      <a:r>
                        <a:rPr lang="nl-BE" sz="1800" dirty="0"/>
                        <a:t>daarom</a:t>
                      </a:r>
                    </a:p>
                  </a:txBody>
                  <a:tcPr marT="45715" marB="45715" anchor="ctr">
                    <a:noFill/>
                  </a:tcPr>
                </a:tc>
              </a:tr>
              <a:tr h="416152">
                <a:tc>
                  <a:txBody>
                    <a:bodyPr/>
                    <a:lstStyle/>
                    <a:p>
                      <a:r>
                        <a:rPr lang="nl-BE" sz="1800"/>
                        <a:t>teneinde</a:t>
                      </a:r>
                    </a:p>
                  </a:txBody>
                  <a:tcPr marT="45715" marB="45715" anchor="ctr">
                    <a:noFill/>
                  </a:tcPr>
                </a:tc>
                <a:tc>
                  <a:txBody>
                    <a:bodyPr/>
                    <a:lstStyle/>
                    <a:p>
                      <a:r>
                        <a:rPr lang="nl-BE" sz="1800" dirty="0"/>
                        <a:t>om</a:t>
                      </a:r>
                    </a:p>
                  </a:txBody>
                  <a:tcPr marT="45715" marB="45715" anchor="ctr">
                    <a:noFill/>
                  </a:tcPr>
                </a:tc>
              </a:tr>
              <a:tr h="416152">
                <a:tc>
                  <a:txBody>
                    <a:bodyPr/>
                    <a:lstStyle/>
                    <a:p>
                      <a:r>
                        <a:rPr lang="nl-BE" sz="1800" dirty="0"/>
                        <a:t>voor het geval dat </a:t>
                      </a:r>
                    </a:p>
                  </a:txBody>
                  <a:tcPr marT="45715" marB="45715" anchor="ctr">
                    <a:noFill/>
                  </a:tcPr>
                </a:tc>
                <a:tc>
                  <a:txBody>
                    <a:bodyPr/>
                    <a:lstStyle/>
                    <a:p>
                      <a:r>
                        <a:rPr lang="nl-BE" sz="1800" dirty="0"/>
                        <a:t>als</a:t>
                      </a:r>
                    </a:p>
                  </a:txBody>
                  <a:tcPr marT="45715" marB="45715" anchor="ctr">
                    <a:noFill/>
                  </a:tcPr>
                </a:tc>
              </a:tr>
              <a:tr h="416152">
                <a:tc>
                  <a:txBody>
                    <a:bodyPr/>
                    <a:lstStyle/>
                    <a:p>
                      <a:r>
                        <a:rPr lang="nl-BE" sz="1800" dirty="0"/>
                        <a:t>ten behoeve van </a:t>
                      </a:r>
                    </a:p>
                  </a:txBody>
                  <a:tcPr marT="45715" marB="45715" anchor="ctr">
                    <a:noFill/>
                  </a:tcPr>
                </a:tc>
                <a:tc>
                  <a:txBody>
                    <a:bodyPr/>
                    <a:lstStyle/>
                    <a:p>
                      <a:r>
                        <a:rPr lang="nl-BE" sz="1800" dirty="0"/>
                        <a:t>met, door</a:t>
                      </a:r>
                    </a:p>
                  </a:txBody>
                  <a:tcPr marT="45715" marB="45715" anchor="ctr">
                    <a:noFill/>
                  </a:tcPr>
                </a:tc>
              </a:tr>
              <a:tr h="416152">
                <a:tc>
                  <a:txBody>
                    <a:bodyPr/>
                    <a:lstStyle/>
                    <a:p>
                      <a:r>
                        <a:rPr lang="nl-BE" sz="1800" dirty="0"/>
                        <a:t>ten aanzien van </a:t>
                      </a:r>
                    </a:p>
                  </a:txBody>
                  <a:tcPr marT="45715" marB="45715" anchor="ctr">
                    <a:noFill/>
                  </a:tcPr>
                </a:tc>
                <a:tc>
                  <a:txBody>
                    <a:bodyPr/>
                    <a:lstStyle/>
                    <a:p>
                      <a:r>
                        <a:rPr lang="nl-BE" sz="1800" dirty="0"/>
                        <a:t>over</a:t>
                      </a:r>
                    </a:p>
                  </a:txBody>
                  <a:tcPr marT="45715" marB="45715" anchor="ctr">
                    <a:noFill/>
                  </a:tcPr>
                </a:tc>
              </a:tr>
            </a:tbl>
          </a:graphicData>
        </a:graphic>
      </p:graphicFrame>
    </p:spTree>
    <p:extLst>
      <p:ext uri="{BB962C8B-B14F-4D97-AF65-F5344CB8AC3E}">
        <p14:creationId xmlns:p14="http://schemas.microsoft.com/office/powerpoint/2010/main" val="461148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BE" dirty="0"/>
              <a:t>2</a:t>
            </a:r>
            <a:r>
              <a:rPr lang="nl-BE" dirty="0" smtClean="0"/>
              <a:t>.7.4.2 Spreek de lezer persoonlijk aan</a:t>
            </a:r>
            <a:endParaRPr lang="nl-BE" dirty="0"/>
          </a:p>
        </p:txBody>
      </p:sp>
      <p:sp>
        <p:nvSpPr>
          <p:cNvPr id="3" name="Tijdelijke aanduiding voor inhoud 2"/>
          <p:cNvSpPr>
            <a:spLocks noGrp="1"/>
          </p:cNvSpPr>
          <p:nvPr>
            <p:ph idx="1"/>
          </p:nvPr>
        </p:nvSpPr>
        <p:spPr/>
        <p:txBody>
          <a:bodyPr>
            <a:normAutofit/>
          </a:bodyPr>
          <a:lstStyle/>
          <a:p>
            <a:r>
              <a:rPr lang="nl-BE" sz="2800" dirty="0" smtClean="0"/>
              <a:t>Schrijf je in persoonlijke naam? </a:t>
            </a:r>
          </a:p>
          <a:p>
            <a:pPr marL="914400" lvl="2" indent="0">
              <a:buNone/>
            </a:pPr>
            <a:r>
              <a:rPr lang="nl-BE" sz="2800" dirty="0" smtClean="0"/>
              <a:t>   	Ik</a:t>
            </a:r>
          </a:p>
          <a:p>
            <a:pPr marL="914400" lvl="2" indent="0">
              <a:buNone/>
            </a:pPr>
            <a:endParaRPr lang="nl-BE" sz="2800" dirty="0"/>
          </a:p>
          <a:p>
            <a:pPr marL="342900" lvl="2" indent="-342900"/>
            <a:r>
              <a:rPr lang="nl-BE" sz="2800" dirty="0" smtClean="0"/>
              <a:t>Schrijf je in naam van firma / organisatie?</a:t>
            </a:r>
          </a:p>
          <a:p>
            <a:pPr marL="457200" lvl="3" indent="0">
              <a:buNone/>
            </a:pPr>
            <a:r>
              <a:rPr lang="nl-BE" sz="2800" dirty="0"/>
              <a:t>	</a:t>
            </a:r>
            <a:r>
              <a:rPr lang="nl-BE" sz="2800" dirty="0" smtClean="0"/>
              <a:t>	wij</a:t>
            </a:r>
          </a:p>
          <a:p>
            <a:pPr marL="177800" lvl="3" indent="0">
              <a:buNone/>
            </a:pPr>
            <a:endParaRPr lang="nl-BE" sz="2800" dirty="0"/>
          </a:p>
          <a:p>
            <a:pPr marL="635000" lvl="3" indent="-457200">
              <a:buFont typeface="Arial" panose="020B0604020202020204" pitchFamily="34" charset="0"/>
              <a:buChar char="•"/>
            </a:pPr>
            <a:r>
              <a:rPr lang="nl-BE" sz="2800" dirty="0" smtClean="0"/>
              <a:t>Spreek lezer aan!</a:t>
            </a:r>
          </a:p>
          <a:p>
            <a:pPr marL="177800" lvl="3" indent="0">
              <a:buNone/>
            </a:pPr>
            <a:r>
              <a:rPr lang="nl-BE" sz="2800" dirty="0" smtClean="0"/>
              <a:t>	</a:t>
            </a:r>
            <a:r>
              <a:rPr lang="nl-BE" sz="2800" dirty="0"/>
              <a:t>	</a:t>
            </a:r>
            <a:r>
              <a:rPr lang="nl-BE" sz="2800" dirty="0" smtClean="0"/>
              <a:t>	u</a:t>
            </a:r>
          </a:p>
        </p:txBody>
      </p:sp>
      <p:sp>
        <p:nvSpPr>
          <p:cNvPr id="4" name="PIJL-RECHTS 3"/>
          <p:cNvSpPr/>
          <p:nvPr/>
        </p:nvSpPr>
        <p:spPr>
          <a:xfrm>
            <a:off x="863600" y="2184400"/>
            <a:ext cx="838200" cy="330200"/>
          </a:xfrm>
          <a:prstGeom prst="rightArrow">
            <a:avLst/>
          </a:prstGeom>
          <a:solidFill>
            <a:srgbClr val="58A618"/>
          </a:solidFill>
          <a:ln>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5" name="PIJL-RECHTS 4"/>
          <p:cNvSpPr/>
          <p:nvPr/>
        </p:nvSpPr>
        <p:spPr>
          <a:xfrm>
            <a:off x="863600" y="3698081"/>
            <a:ext cx="838200" cy="330200"/>
          </a:xfrm>
          <a:prstGeom prst="rightArrow">
            <a:avLst/>
          </a:prstGeom>
          <a:solidFill>
            <a:srgbClr val="58A618"/>
          </a:solidFill>
          <a:ln>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6" name="PIJL-RECHTS 5"/>
          <p:cNvSpPr/>
          <p:nvPr/>
        </p:nvSpPr>
        <p:spPr>
          <a:xfrm>
            <a:off x="863600" y="5308600"/>
            <a:ext cx="838200" cy="330200"/>
          </a:xfrm>
          <a:prstGeom prst="rightArrow">
            <a:avLst/>
          </a:prstGeom>
          <a:solidFill>
            <a:srgbClr val="58A618"/>
          </a:solidFill>
          <a:ln>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302029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2.7.4.3 </a:t>
            </a:r>
            <a:r>
              <a:rPr lang="nl-BE" dirty="0" err="1" smtClean="0"/>
              <a:t>Passivitis</a:t>
            </a:r>
            <a:r>
              <a:rPr lang="nl-BE" dirty="0" smtClean="0"/>
              <a:t>!</a:t>
            </a:r>
            <a:endParaRPr lang="nl-BE" dirty="0"/>
          </a:p>
        </p:txBody>
      </p:sp>
      <p:sp>
        <p:nvSpPr>
          <p:cNvPr id="3" name="Tijdelijke aanduiding voor inhoud 2"/>
          <p:cNvSpPr>
            <a:spLocks noGrp="1"/>
          </p:cNvSpPr>
          <p:nvPr>
            <p:ph idx="1"/>
          </p:nvPr>
        </p:nvSpPr>
        <p:spPr/>
        <p:txBody>
          <a:bodyPr/>
          <a:lstStyle/>
          <a:p>
            <a:pPr marL="0" indent="0">
              <a:buNone/>
            </a:pPr>
            <a:r>
              <a:rPr lang="nl-BE" dirty="0"/>
              <a:t>De zaakvoerder werd door mij ogenblikkelijk opgebeld. Hij verontschuldigde zich en vier dagen later werd door hem persoonlijk het bedrag dat te veel was aangerekend bij mij thuisbezorgd. </a:t>
            </a:r>
            <a:endParaRPr lang="nl-BE" dirty="0" smtClean="0"/>
          </a:p>
          <a:p>
            <a:pPr marL="0" indent="0">
              <a:buNone/>
            </a:pPr>
            <a:endParaRPr lang="nl-BE" dirty="0"/>
          </a:p>
          <a:p>
            <a:pPr marL="0" indent="0">
              <a:buNone/>
            </a:pPr>
            <a:r>
              <a:rPr lang="nl-BE" dirty="0" smtClean="0"/>
              <a:t>			Overdreven gebruik van passief</a:t>
            </a:r>
            <a:endParaRPr lang="nl-BE" dirty="0"/>
          </a:p>
        </p:txBody>
      </p:sp>
      <p:sp>
        <p:nvSpPr>
          <p:cNvPr id="4" name="PIJL-RECHTS 3"/>
          <p:cNvSpPr/>
          <p:nvPr/>
        </p:nvSpPr>
        <p:spPr>
          <a:xfrm>
            <a:off x="863600" y="4889500"/>
            <a:ext cx="838200" cy="330200"/>
          </a:xfrm>
          <a:prstGeom prst="rightArrow">
            <a:avLst/>
          </a:prstGeom>
          <a:solidFill>
            <a:srgbClr val="58A618"/>
          </a:solidFill>
          <a:ln>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33425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Passivitis</a:t>
            </a:r>
            <a:r>
              <a:rPr lang="nl-BE" dirty="0" smtClean="0"/>
              <a:t>?</a:t>
            </a:r>
            <a:endParaRPr lang="nl-BE" dirty="0"/>
          </a:p>
        </p:txBody>
      </p:sp>
      <p:sp>
        <p:nvSpPr>
          <p:cNvPr id="3" name="Tijdelijke aanduiding voor inhoud 2"/>
          <p:cNvSpPr>
            <a:spLocks noGrp="1"/>
          </p:cNvSpPr>
          <p:nvPr>
            <p:ph idx="1"/>
          </p:nvPr>
        </p:nvSpPr>
        <p:spPr>
          <a:xfrm>
            <a:off x="457200" y="1600201"/>
            <a:ext cx="8229600" cy="1460500"/>
          </a:xfrm>
        </p:spPr>
        <p:txBody>
          <a:bodyPr>
            <a:normAutofit/>
          </a:bodyPr>
          <a:lstStyle/>
          <a:p>
            <a:r>
              <a:rPr lang="nl-BE" sz="2400" dirty="0" smtClean="0">
                <a:solidFill>
                  <a:srgbClr val="58A618"/>
                </a:solidFill>
              </a:rPr>
              <a:t>Onderwerp is niet gekend</a:t>
            </a:r>
          </a:p>
          <a:p>
            <a:pPr marL="0" indent="0">
              <a:buNone/>
            </a:pPr>
            <a:r>
              <a:rPr lang="nl-BE" sz="2400" dirty="0" smtClean="0"/>
              <a:t>	Bijv. In de nieuwe versie zijn nogal wat wijzigingen 	aangebracht.</a:t>
            </a:r>
            <a:endParaRPr lang="nl-BE" sz="2400" dirty="0"/>
          </a:p>
        </p:txBody>
      </p:sp>
      <p:sp>
        <p:nvSpPr>
          <p:cNvPr id="4" name="Tekstvak 3"/>
          <p:cNvSpPr txBox="1"/>
          <p:nvPr/>
        </p:nvSpPr>
        <p:spPr>
          <a:xfrm>
            <a:off x="457200" y="3594100"/>
            <a:ext cx="8229600" cy="830997"/>
          </a:xfrm>
          <a:prstGeom prst="rect">
            <a:avLst/>
          </a:prstGeom>
          <a:noFill/>
        </p:spPr>
        <p:txBody>
          <a:bodyPr wrap="square" rtlCol="0">
            <a:spAutoFit/>
          </a:bodyPr>
          <a:lstStyle/>
          <a:p>
            <a:pPr marL="285750" indent="-285750">
              <a:buFont typeface="Arial" panose="020B0604020202020204" pitchFamily="34" charset="0"/>
              <a:buChar char="•"/>
            </a:pPr>
            <a:r>
              <a:rPr lang="nl-BE" sz="2400" dirty="0" smtClean="0">
                <a:solidFill>
                  <a:srgbClr val="58A618"/>
                </a:solidFill>
              </a:rPr>
              <a:t>Verantwoordelijke niet benoemen</a:t>
            </a:r>
          </a:p>
          <a:p>
            <a:r>
              <a:rPr lang="nl-BE" sz="2400" dirty="0" smtClean="0"/>
              <a:t>    Bijv. Het is jammer dat er een fout gemaakt is bij uw order. </a:t>
            </a:r>
            <a:endParaRPr lang="nl-BE" sz="2400" dirty="0"/>
          </a:p>
        </p:txBody>
      </p:sp>
      <p:sp>
        <p:nvSpPr>
          <p:cNvPr id="5" name="Tekstvak 4"/>
          <p:cNvSpPr txBox="1"/>
          <p:nvPr/>
        </p:nvSpPr>
        <p:spPr>
          <a:xfrm>
            <a:off x="457200" y="4958496"/>
            <a:ext cx="7315200" cy="1200329"/>
          </a:xfrm>
          <a:prstGeom prst="rect">
            <a:avLst/>
          </a:prstGeom>
          <a:noFill/>
        </p:spPr>
        <p:txBody>
          <a:bodyPr wrap="square" rtlCol="0">
            <a:spAutoFit/>
          </a:bodyPr>
          <a:lstStyle/>
          <a:p>
            <a:pPr marL="285750" indent="-285750">
              <a:buFont typeface="Arial" panose="020B0604020202020204" pitchFamily="34" charset="0"/>
              <a:buChar char="•"/>
            </a:pPr>
            <a:r>
              <a:rPr lang="nl-BE" sz="2400" dirty="0" smtClean="0">
                <a:solidFill>
                  <a:srgbClr val="58A618"/>
                </a:solidFill>
              </a:rPr>
              <a:t>Zinsdeel naar voor halen om te benadrukken</a:t>
            </a:r>
          </a:p>
          <a:p>
            <a:r>
              <a:rPr lang="nl-BE" sz="2400" dirty="0" smtClean="0"/>
              <a:t>    Bijv. Jonathan </a:t>
            </a:r>
            <a:r>
              <a:rPr lang="nl-BE" sz="2400" dirty="0" err="1" smtClean="0"/>
              <a:t>Ive</a:t>
            </a:r>
            <a:r>
              <a:rPr lang="nl-BE" sz="2400" dirty="0" smtClean="0"/>
              <a:t> werd uitgekozen om de iPhone, iPad    </a:t>
            </a:r>
            <a:br>
              <a:rPr lang="nl-BE" sz="2400" dirty="0" smtClean="0"/>
            </a:br>
            <a:r>
              <a:rPr lang="nl-BE" sz="2400" dirty="0" smtClean="0"/>
              <a:t>    en iPod Touch te ontwerpen.</a:t>
            </a:r>
            <a:endParaRPr lang="nl-BE" sz="2400" dirty="0"/>
          </a:p>
        </p:txBody>
      </p:sp>
    </p:spTree>
    <p:extLst>
      <p:ext uri="{BB962C8B-B14F-4D97-AF65-F5344CB8AC3E}">
        <p14:creationId xmlns:p14="http://schemas.microsoft.com/office/powerpoint/2010/main" val="404426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Passivitis</a:t>
            </a:r>
            <a:r>
              <a:rPr lang="nl-BE" dirty="0" smtClean="0"/>
              <a:t>?</a:t>
            </a:r>
            <a:endParaRPr lang="nl-BE" dirty="0"/>
          </a:p>
        </p:txBody>
      </p:sp>
      <p:sp>
        <p:nvSpPr>
          <p:cNvPr id="3" name="Tijdelijke aanduiding voor inhoud 2"/>
          <p:cNvSpPr>
            <a:spLocks noGrp="1"/>
          </p:cNvSpPr>
          <p:nvPr>
            <p:ph idx="1"/>
          </p:nvPr>
        </p:nvSpPr>
        <p:spPr>
          <a:xfrm>
            <a:off x="457200" y="1600201"/>
            <a:ext cx="8229600" cy="1460500"/>
          </a:xfrm>
        </p:spPr>
        <p:txBody>
          <a:bodyPr>
            <a:normAutofit/>
          </a:bodyPr>
          <a:lstStyle/>
          <a:p>
            <a:r>
              <a:rPr lang="nl-BE" sz="2400" dirty="0" smtClean="0">
                <a:solidFill>
                  <a:srgbClr val="58A618"/>
                </a:solidFill>
              </a:rPr>
              <a:t>Misverstanden vermijden</a:t>
            </a:r>
          </a:p>
          <a:p>
            <a:pPr marL="0" indent="0">
              <a:buNone/>
            </a:pPr>
            <a:r>
              <a:rPr lang="nl-BE" sz="2400" dirty="0" smtClean="0"/>
              <a:t>	Bijv. Dat is de buurvrouw die de buurman betrapte.</a:t>
            </a:r>
          </a:p>
          <a:p>
            <a:pPr marL="0" indent="0">
              <a:buNone/>
            </a:pPr>
            <a:r>
              <a:rPr lang="nl-BE" sz="2400" dirty="0"/>
              <a:t>	</a:t>
            </a:r>
            <a:r>
              <a:rPr lang="nl-BE" sz="2400" dirty="0" smtClean="0"/>
              <a:t>	  Dat is de buurman die door de buurvrouw betrapt werd.</a:t>
            </a:r>
            <a:endParaRPr lang="nl-BE" sz="2400" dirty="0"/>
          </a:p>
        </p:txBody>
      </p:sp>
      <p:sp>
        <p:nvSpPr>
          <p:cNvPr id="4" name="Tekstvak 3"/>
          <p:cNvSpPr txBox="1"/>
          <p:nvPr/>
        </p:nvSpPr>
        <p:spPr>
          <a:xfrm>
            <a:off x="457200" y="3594100"/>
            <a:ext cx="8229600" cy="3046988"/>
          </a:xfrm>
          <a:prstGeom prst="rect">
            <a:avLst/>
          </a:prstGeom>
          <a:noFill/>
        </p:spPr>
        <p:txBody>
          <a:bodyPr wrap="square" rtlCol="0">
            <a:spAutoFit/>
          </a:bodyPr>
          <a:lstStyle/>
          <a:p>
            <a:pPr marL="285750" indent="-285750">
              <a:buFont typeface="Arial" panose="020B0604020202020204" pitchFamily="34" charset="0"/>
              <a:buChar char="•"/>
            </a:pPr>
            <a:r>
              <a:rPr lang="nl-BE" sz="2400" dirty="0" smtClean="0">
                <a:solidFill>
                  <a:srgbClr val="58A618"/>
                </a:solidFill>
              </a:rPr>
              <a:t>Verband tussen zinnen komt beter tot zijn recht</a:t>
            </a:r>
          </a:p>
          <a:p>
            <a:r>
              <a:rPr lang="nl-BE" sz="2400" dirty="0" smtClean="0"/>
              <a:t>    Bijv. De zopas verstuurde brief verandert niets aan de zaak. 	      </a:t>
            </a:r>
            <a:br>
              <a:rPr lang="nl-BE" sz="2400" dirty="0" smtClean="0"/>
            </a:br>
            <a:r>
              <a:rPr lang="nl-BE" sz="2400" dirty="0" smtClean="0"/>
              <a:t>            Een onbevoegde ambtenaar heeft hem opgesteld.</a:t>
            </a:r>
          </a:p>
          <a:p>
            <a:endParaRPr lang="nl-BE" sz="2400" dirty="0" smtClean="0"/>
          </a:p>
          <a:p>
            <a:r>
              <a:rPr lang="nl-BE" sz="2400" dirty="0" smtClean="0"/>
              <a:t>	     De </a:t>
            </a:r>
            <a:r>
              <a:rPr lang="nl-BE" sz="2400" dirty="0"/>
              <a:t>zopas verstuurde brief verandert niets aan de zaak. 	      </a:t>
            </a:r>
            <a:br>
              <a:rPr lang="nl-BE" sz="2400" dirty="0"/>
            </a:br>
            <a:r>
              <a:rPr lang="nl-BE" sz="2400" dirty="0"/>
              <a:t>            </a:t>
            </a:r>
            <a:r>
              <a:rPr lang="nl-BE" sz="2400" dirty="0" smtClean="0"/>
              <a:t>Hij werd opgesteld door een </a:t>
            </a:r>
            <a:r>
              <a:rPr lang="nl-BE" sz="2400" dirty="0"/>
              <a:t>onbevoegde </a:t>
            </a:r>
            <a:r>
              <a:rPr lang="nl-BE" sz="2400" dirty="0" smtClean="0"/>
              <a:t>ambtenaar.</a:t>
            </a:r>
            <a:endParaRPr lang="nl-BE" sz="2400" dirty="0"/>
          </a:p>
          <a:p>
            <a:endParaRPr lang="nl-BE" sz="2400" dirty="0"/>
          </a:p>
          <a:p>
            <a:endParaRPr lang="nl-BE" sz="2400" dirty="0"/>
          </a:p>
        </p:txBody>
      </p:sp>
    </p:spTree>
    <p:extLst>
      <p:ext uri="{BB962C8B-B14F-4D97-AF65-F5344CB8AC3E}">
        <p14:creationId xmlns:p14="http://schemas.microsoft.com/office/powerpoint/2010/main" val="106839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2</a:t>
            </a:r>
            <a:r>
              <a:rPr lang="nl-BE" dirty="0" smtClean="0"/>
              <a:t>.7.4.4 Vermijd naamwoordstijl</a:t>
            </a:r>
            <a:endParaRPr lang="nl-BE" dirty="0"/>
          </a:p>
        </p:txBody>
      </p:sp>
      <p:sp>
        <p:nvSpPr>
          <p:cNvPr id="3" name="Tijdelijke aanduiding voor inhoud 2"/>
          <p:cNvSpPr>
            <a:spLocks noGrp="1"/>
          </p:cNvSpPr>
          <p:nvPr>
            <p:ph idx="1"/>
          </p:nvPr>
        </p:nvSpPr>
        <p:spPr>
          <a:xfrm>
            <a:off x="457200" y="1271102"/>
            <a:ext cx="8686800" cy="1358900"/>
          </a:xfrm>
        </p:spPr>
        <p:txBody>
          <a:bodyPr/>
          <a:lstStyle/>
          <a:p>
            <a:pPr marL="514350" indent="-514350">
              <a:buFont typeface="+mj-lt"/>
              <a:buAutoNum type="arabicPeriod"/>
            </a:pPr>
            <a:r>
              <a:rPr lang="nl-BE" sz="2800" dirty="0" smtClean="0"/>
              <a:t>Het leveren van goederen gebeurt door een gespecialiseerde firma.</a:t>
            </a:r>
          </a:p>
          <a:p>
            <a:endParaRPr lang="nl-BE" dirty="0"/>
          </a:p>
          <a:p>
            <a:pPr marL="0" indent="0">
              <a:buNone/>
            </a:pPr>
            <a:endParaRPr lang="nl-BE" dirty="0"/>
          </a:p>
        </p:txBody>
      </p:sp>
      <p:sp>
        <p:nvSpPr>
          <p:cNvPr id="4" name="Tekstvak 3"/>
          <p:cNvSpPr txBox="1"/>
          <p:nvPr/>
        </p:nvSpPr>
        <p:spPr>
          <a:xfrm>
            <a:off x="1016000" y="2937352"/>
            <a:ext cx="8128000" cy="523220"/>
          </a:xfrm>
          <a:prstGeom prst="rect">
            <a:avLst/>
          </a:prstGeom>
          <a:noFill/>
        </p:spPr>
        <p:txBody>
          <a:bodyPr wrap="square" rtlCol="0">
            <a:spAutoFit/>
          </a:bodyPr>
          <a:lstStyle/>
          <a:p>
            <a:r>
              <a:rPr lang="nl-BE" sz="2800" dirty="0" smtClean="0"/>
              <a:t>Een gespecialiseerde firma levert de goederen. </a:t>
            </a:r>
            <a:endParaRPr lang="nl-BE" sz="2800" dirty="0"/>
          </a:p>
        </p:txBody>
      </p:sp>
      <p:sp>
        <p:nvSpPr>
          <p:cNvPr id="5" name="PIJL-OMLAAG 4"/>
          <p:cNvSpPr/>
          <p:nvPr/>
        </p:nvSpPr>
        <p:spPr>
          <a:xfrm>
            <a:off x="4127500" y="2248208"/>
            <a:ext cx="355600" cy="647125"/>
          </a:xfrm>
          <a:prstGeom prst="downArrow">
            <a:avLst/>
          </a:prstGeom>
          <a:solidFill>
            <a:srgbClr val="58A618"/>
          </a:solidFill>
          <a:ln>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6" name="Tekstvak 5"/>
          <p:cNvSpPr txBox="1"/>
          <p:nvPr/>
        </p:nvSpPr>
        <p:spPr>
          <a:xfrm>
            <a:off x="457200" y="3723383"/>
            <a:ext cx="8534400" cy="1384995"/>
          </a:xfrm>
          <a:prstGeom prst="rect">
            <a:avLst/>
          </a:prstGeom>
          <a:noFill/>
        </p:spPr>
        <p:txBody>
          <a:bodyPr wrap="square" rtlCol="0">
            <a:spAutoFit/>
          </a:bodyPr>
          <a:lstStyle/>
          <a:p>
            <a:pPr marL="514350" indent="-514350">
              <a:buFont typeface="+mj-lt"/>
              <a:buAutoNum type="arabicPeriod" startAt="2"/>
            </a:pPr>
            <a:r>
              <a:rPr lang="nl-BE" sz="2800" dirty="0" smtClean="0"/>
              <a:t>We </a:t>
            </a:r>
            <a:r>
              <a:rPr lang="nl-BE" sz="2800" dirty="0"/>
              <a:t>zijn tot de constatering gekomen dat een verhoging van het aantal medewerkers niet mogelijk is</a:t>
            </a:r>
            <a:r>
              <a:rPr lang="nl-BE" sz="2800" dirty="0" smtClean="0"/>
              <a:t>.</a:t>
            </a:r>
          </a:p>
        </p:txBody>
      </p:sp>
      <p:sp>
        <p:nvSpPr>
          <p:cNvPr id="7" name="Tekstvak 6"/>
          <p:cNvSpPr txBox="1"/>
          <p:nvPr/>
        </p:nvSpPr>
        <p:spPr>
          <a:xfrm>
            <a:off x="457200" y="5384800"/>
            <a:ext cx="7556500" cy="1231106"/>
          </a:xfrm>
          <a:prstGeom prst="rect">
            <a:avLst/>
          </a:prstGeom>
          <a:noFill/>
        </p:spPr>
        <p:txBody>
          <a:bodyPr wrap="square" rtlCol="0">
            <a:spAutoFit/>
          </a:bodyPr>
          <a:lstStyle/>
          <a:p>
            <a:pPr marL="342900" indent="-342900">
              <a:buFont typeface="+mj-lt"/>
              <a:buAutoNum type="arabicPeriod" startAt="3"/>
            </a:pPr>
            <a:r>
              <a:rPr lang="nl-BE" sz="2800" dirty="0"/>
              <a:t>Dit is het stappenplan voor het afleggen van een examen met behulp van </a:t>
            </a:r>
            <a:r>
              <a:rPr lang="nl-BE" sz="2800" dirty="0" err="1"/>
              <a:t>Filezilla-client</a:t>
            </a:r>
            <a:r>
              <a:rPr lang="nl-BE" sz="2800" dirty="0"/>
              <a:t>. </a:t>
            </a:r>
          </a:p>
          <a:p>
            <a:endParaRPr lang="nl-BE" dirty="0"/>
          </a:p>
        </p:txBody>
      </p:sp>
    </p:spTree>
    <p:extLst>
      <p:ext uri="{BB962C8B-B14F-4D97-AF65-F5344CB8AC3E}">
        <p14:creationId xmlns:p14="http://schemas.microsoft.com/office/powerpoint/2010/main" val="133986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274638"/>
            <a:ext cx="8229600" cy="5851525"/>
          </a:xfrm>
        </p:spPr>
        <p:txBody>
          <a:bodyPr>
            <a:normAutofit/>
          </a:bodyPr>
          <a:lstStyle/>
          <a:p>
            <a:pPr marL="0" indent="0" algn="ctr">
              <a:buNone/>
            </a:pPr>
            <a:endParaRPr lang="nl-BE" sz="8000" dirty="0" smtClean="0">
              <a:solidFill>
                <a:srgbClr val="58A618"/>
              </a:solidFill>
            </a:endParaRPr>
          </a:p>
          <a:p>
            <a:pPr marL="0" indent="0" algn="ctr">
              <a:buNone/>
            </a:pPr>
            <a:r>
              <a:rPr lang="nl-BE" sz="8000" dirty="0" smtClean="0">
                <a:solidFill>
                  <a:srgbClr val="58A618"/>
                </a:solidFill>
              </a:rPr>
              <a:t>Zoek de fout!</a:t>
            </a:r>
            <a:endParaRPr lang="nl-BE" sz="8000" dirty="0">
              <a:solidFill>
                <a:srgbClr val="58A618"/>
              </a:solidFill>
            </a:endParaRPr>
          </a:p>
        </p:txBody>
      </p:sp>
    </p:spTree>
    <p:extLst>
      <p:ext uri="{BB962C8B-B14F-4D97-AF65-F5344CB8AC3E}">
        <p14:creationId xmlns:p14="http://schemas.microsoft.com/office/powerpoint/2010/main" val="39119349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4401" y="177245"/>
            <a:ext cx="4487624" cy="6350555"/>
          </a:xfrm>
        </p:spPr>
      </p:pic>
    </p:spTree>
    <p:extLst>
      <p:ext uri="{BB962C8B-B14F-4D97-AF65-F5344CB8AC3E}">
        <p14:creationId xmlns:p14="http://schemas.microsoft.com/office/powerpoint/2010/main" val="1691682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127500" y="2114084"/>
            <a:ext cx="5346700" cy="1765299"/>
          </a:xfrm>
        </p:spPr>
        <p:txBody>
          <a:bodyPr>
            <a:normAutofit fontScale="25000" lnSpcReduction="20000"/>
          </a:bodyPr>
          <a:lstStyle/>
          <a:p>
            <a:pPr marL="0" indent="0">
              <a:buNone/>
            </a:pPr>
            <a:endParaRPr lang="nl-BE" dirty="0" smtClean="0"/>
          </a:p>
          <a:p>
            <a:pPr marL="0" indent="0">
              <a:buNone/>
            </a:pPr>
            <a:endParaRPr lang="nl-BE" dirty="0"/>
          </a:p>
          <a:p>
            <a:pPr marL="0" indent="0">
              <a:buNone/>
            </a:pPr>
            <a:endParaRPr lang="nl-BE" dirty="0" smtClean="0"/>
          </a:p>
          <a:p>
            <a:pPr marL="0" indent="0">
              <a:buNone/>
            </a:pPr>
            <a:r>
              <a:rPr lang="nl-BE" dirty="0"/>
              <a:t>	</a:t>
            </a:r>
            <a:r>
              <a:rPr lang="nl-BE" dirty="0" smtClean="0"/>
              <a:t>				</a:t>
            </a:r>
          </a:p>
          <a:p>
            <a:pPr marL="0" indent="0">
              <a:buNone/>
            </a:pPr>
            <a:r>
              <a:rPr lang="nl-BE" sz="18500" dirty="0" err="1" smtClean="0">
                <a:solidFill>
                  <a:srgbClr val="58A618"/>
                </a:solidFill>
              </a:rPr>
              <a:t>audience</a:t>
            </a:r>
            <a:r>
              <a:rPr lang="nl-BE" sz="18500" dirty="0" smtClean="0">
                <a:solidFill>
                  <a:srgbClr val="58A618"/>
                </a:solidFill>
              </a:rPr>
              <a:t> design!</a:t>
            </a:r>
            <a:endParaRPr lang="nl-BE" sz="18500" dirty="0">
              <a:solidFill>
                <a:srgbClr val="58A618"/>
              </a:solidFill>
            </a:endParaRPr>
          </a:p>
        </p:txBody>
      </p:sp>
      <p:pic>
        <p:nvPicPr>
          <p:cNvPr id="4" name="Picture 8" descr="https://encrypted-tbn0.gstatic.com/images?q=tbn:ANd9GcRp2wUGYJJJRBcUuYdzCW2YiXcPQSigUrMIbgcnKNv6BoJtYxQOn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66" y="457200"/>
            <a:ext cx="16637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s://encrypted-tbn3.gstatic.com/images?q=tbn:ANd9GcTBBGKrKxpoUbsnp2WQBWWelK5eL3qtIpysYjf6p3t3-iryUBAC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48985"/>
            <a:ext cx="2109432" cy="2109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3.bp.blogspot.com/-JIKDsdrphwE/UbIbqlVX2fI/AAAAAAAAMTc/y42K2GgDlD8/s1600/brief+fairtrade-duesseldor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66" y="4147390"/>
            <a:ext cx="1703249" cy="16946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Rechte verbindingslijn met pijl 7"/>
          <p:cNvCxnSpPr/>
          <p:nvPr/>
        </p:nvCxnSpPr>
        <p:spPr>
          <a:xfrm>
            <a:off x="2383315" y="1409700"/>
            <a:ext cx="1185385" cy="876300"/>
          </a:xfrm>
          <a:prstGeom prst="straightConnector1">
            <a:avLst/>
          </a:prstGeom>
          <a:ln w="57150">
            <a:solidFill>
              <a:srgbClr val="58A618"/>
            </a:solidFill>
            <a:tailEnd type="triangle"/>
          </a:ln>
        </p:spPr>
        <p:style>
          <a:lnRef idx="2">
            <a:schemeClr val="accent1"/>
          </a:lnRef>
          <a:fillRef idx="0">
            <a:schemeClr val="accent1"/>
          </a:fillRef>
          <a:effectRef idx="1">
            <a:schemeClr val="accent1"/>
          </a:effectRef>
          <a:fontRef idx="minor">
            <a:schemeClr val="tx1"/>
          </a:fontRef>
        </p:style>
      </p:cxnSp>
      <p:cxnSp>
        <p:nvCxnSpPr>
          <p:cNvPr id="9" name="Rechte verbindingslijn met pijl 8"/>
          <p:cNvCxnSpPr/>
          <p:nvPr/>
        </p:nvCxnSpPr>
        <p:spPr>
          <a:xfrm>
            <a:off x="2474974" y="2989918"/>
            <a:ext cx="1093726" cy="0"/>
          </a:xfrm>
          <a:prstGeom prst="straightConnector1">
            <a:avLst/>
          </a:prstGeom>
          <a:ln w="57150">
            <a:solidFill>
              <a:srgbClr val="58A618"/>
            </a:solidFill>
            <a:tailEnd type="triangle"/>
          </a:ln>
        </p:spPr>
        <p:style>
          <a:lnRef idx="2">
            <a:schemeClr val="accent1"/>
          </a:lnRef>
          <a:fillRef idx="0">
            <a:schemeClr val="accent1"/>
          </a:fillRef>
          <a:effectRef idx="1">
            <a:schemeClr val="accent1"/>
          </a:effectRef>
          <a:fontRef idx="minor">
            <a:schemeClr val="tx1"/>
          </a:fontRef>
        </p:style>
      </p:cxnSp>
      <p:cxnSp>
        <p:nvCxnSpPr>
          <p:cNvPr id="11" name="Rechte verbindingslijn met pijl 10"/>
          <p:cNvCxnSpPr/>
          <p:nvPr/>
        </p:nvCxnSpPr>
        <p:spPr>
          <a:xfrm flipV="1">
            <a:off x="2566632" y="3714284"/>
            <a:ext cx="1002068" cy="1155851"/>
          </a:xfrm>
          <a:prstGeom prst="straightConnector1">
            <a:avLst/>
          </a:prstGeom>
          <a:ln w="57150">
            <a:solidFill>
              <a:srgbClr val="58A618"/>
            </a:solidFill>
            <a:tailEnd type="triangle"/>
          </a:ln>
        </p:spPr>
        <p:style>
          <a:lnRef idx="2">
            <a:schemeClr val="accent1"/>
          </a:lnRef>
          <a:fillRef idx="0">
            <a:schemeClr val="accent1"/>
          </a:fillRef>
          <a:effectRef idx="1">
            <a:schemeClr val="accent1"/>
          </a:effectRef>
          <a:fontRef idx="minor">
            <a:schemeClr val="tx1"/>
          </a:fontRef>
        </p:style>
      </p:cxnSp>
      <p:sp>
        <p:nvSpPr>
          <p:cNvPr id="14" name="Tekstvak 13"/>
          <p:cNvSpPr txBox="1"/>
          <p:nvPr/>
        </p:nvSpPr>
        <p:spPr>
          <a:xfrm>
            <a:off x="4635500" y="3879383"/>
            <a:ext cx="2590800" cy="584775"/>
          </a:xfrm>
          <a:prstGeom prst="rect">
            <a:avLst/>
          </a:prstGeom>
          <a:noFill/>
        </p:spPr>
        <p:txBody>
          <a:bodyPr wrap="square" rtlCol="0">
            <a:spAutoFit/>
          </a:bodyPr>
          <a:lstStyle/>
          <a:p>
            <a:r>
              <a:rPr lang="nl-BE" sz="3200" dirty="0" smtClean="0"/>
              <a:t>inhoud</a:t>
            </a:r>
            <a:endParaRPr lang="nl-BE" sz="3200" dirty="0"/>
          </a:p>
        </p:txBody>
      </p:sp>
      <p:sp>
        <p:nvSpPr>
          <p:cNvPr id="15" name="Tekstvak 14"/>
          <p:cNvSpPr txBox="1"/>
          <p:nvPr/>
        </p:nvSpPr>
        <p:spPr>
          <a:xfrm>
            <a:off x="3511550" y="4978400"/>
            <a:ext cx="2247900" cy="584775"/>
          </a:xfrm>
          <a:prstGeom prst="rect">
            <a:avLst/>
          </a:prstGeom>
          <a:noFill/>
        </p:spPr>
        <p:txBody>
          <a:bodyPr wrap="square" rtlCol="0">
            <a:spAutoFit/>
          </a:bodyPr>
          <a:lstStyle/>
          <a:p>
            <a:r>
              <a:rPr lang="nl-BE" sz="3200" dirty="0" smtClean="0"/>
              <a:t>register</a:t>
            </a:r>
            <a:endParaRPr lang="nl-BE" sz="3200" dirty="0"/>
          </a:p>
        </p:txBody>
      </p:sp>
      <p:sp>
        <p:nvSpPr>
          <p:cNvPr id="16" name="Tekstvak 15"/>
          <p:cNvSpPr txBox="1"/>
          <p:nvPr/>
        </p:nvSpPr>
        <p:spPr>
          <a:xfrm>
            <a:off x="6273800" y="4577747"/>
            <a:ext cx="2501900" cy="584775"/>
          </a:xfrm>
          <a:prstGeom prst="rect">
            <a:avLst/>
          </a:prstGeom>
          <a:noFill/>
        </p:spPr>
        <p:txBody>
          <a:bodyPr wrap="square" rtlCol="0">
            <a:spAutoFit/>
          </a:bodyPr>
          <a:lstStyle/>
          <a:p>
            <a:r>
              <a:rPr lang="nl-BE" sz="3200" dirty="0" smtClean="0"/>
              <a:t>lay-out</a:t>
            </a:r>
            <a:endParaRPr lang="nl-BE" sz="3200" dirty="0"/>
          </a:p>
        </p:txBody>
      </p:sp>
    </p:spTree>
    <p:extLst>
      <p:ext uri="{BB962C8B-B14F-4D97-AF65-F5344CB8AC3E}">
        <p14:creationId xmlns:p14="http://schemas.microsoft.com/office/powerpoint/2010/main" val="226773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9911" y="401756"/>
            <a:ext cx="4066714" cy="5976640"/>
          </a:xfrm>
        </p:spPr>
      </p:pic>
    </p:spTree>
    <p:extLst>
      <p:ext uri="{BB962C8B-B14F-4D97-AF65-F5344CB8AC3E}">
        <p14:creationId xmlns:p14="http://schemas.microsoft.com/office/powerpoint/2010/main" val="42084853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73931"/>
            <a:ext cx="8229600" cy="4622800"/>
          </a:xfrm>
        </p:spPr>
      </p:pic>
    </p:spTree>
    <p:extLst>
      <p:ext uri="{BB962C8B-B14F-4D97-AF65-F5344CB8AC3E}">
        <p14:creationId xmlns:p14="http://schemas.microsoft.com/office/powerpoint/2010/main" val="3910472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62831"/>
            <a:ext cx="8229600" cy="4622800"/>
          </a:xfrm>
        </p:spPr>
      </p:pic>
    </p:spTree>
    <p:extLst>
      <p:ext uri="{BB962C8B-B14F-4D97-AF65-F5344CB8AC3E}">
        <p14:creationId xmlns:p14="http://schemas.microsoft.com/office/powerpoint/2010/main" val="28974200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va.be/ahimgpath/assets_img_gvl/2012/12/12/2444230/fyra-heeft-zelfs-last-van-taalfouten-id3759354-1000x800-n.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1348" y="571500"/>
            <a:ext cx="7885913" cy="533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815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431800"/>
            <a:ext cx="8229600" cy="5694363"/>
          </a:xfrm>
        </p:spPr>
        <p:txBody>
          <a:bodyPr/>
          <a:lstStyle/>
          <a:p>
            <a:pPr marL="0" indent="0">
              <a:buNone/>
            </a:pPr>
            <a:endParaRPr lang="nl-BE" dirty="0"/>
          </a:p>
        </p:txBody>
      </p:sp>
      <p:pic>
        <p:nvPicPr>
          <p:cNvPr id="2050" name="Picture 2" descr="http://0.static.upcoming.nl/static/images/a1bf877b16_1368171957_wildt-u-dan-een-taalcursus-overweegen__list-no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00" y="507206"/>
            <a:ext cx="7391400"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8681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68300" y="457200"/>
            <a:ext cx="8229600" cy="4525963"/>
          </a:xfrm>
        </p:spPr>
        <p:txBody>
          <a:bodyPr/>
          <a:lstStyle/>
          <a:p>
            <a:pPr marL="0" indent="0">
              <a:buNone/>
            </a:pPr>
            <a:endParaRPr lang="nl-BE" dirty="0" smtClean="0"/>
          </a:p>
          <a:p>
            <a:pPr marL="0" indent="0">
              <a:buNone/>
            </a:pPr>
            <a:endParaRPr lang="nl-BE" dirty="0"/>
          </a:p>
          <a:p>
            <a:pPr marL="0" indent="0">
              <a:buNone/>
            </a:pPr>
            <a:endParaRPr lang="nl-BE" dirty="0" smtClean="0"/>
          </a:p>
          <a:p>
            <a:pPr marL="0" indent="0">
              <a:buNone/>
            </a:pPr>
            <a:endParaRPr lang="nl-BE" dirty="0"/>
          </a:p>
          <a:p>
            <a:pPr marL="0" indent="0">
              <a:buNone/>
            </a:pPr>
            <a:endParaRPr lang="nl-BE" dirty="0" smtClean="0"/>
          </a:p>
          <a:p>
            <a:pPr marL="0" indent="0">
              <a:buNone/>
            </a:pPr>
            <a:endParaRPr lang="nl-BE" dirty="0"/>
          </a:p>
          <a:p>
            <a:pPr marL="0" indent="0">
              <a:buNone/>
            </a:pPr>
            <a:endParaRPr lang="nl-BE" dirty="0" smtClean="0"/>
          </a:p>
          <a:p>
            <a:pPr marL="0" indent="0">
              <a:buNone/>
            </a:pPr>
            <a:endParaRPr lang="nl-BE" dirty="0"/>
          </a:p>
          <a:p>
            <a:pPr marL="0" indent="0">
              <a:buNone/>
            </a:pPr>
            <a:endParaRPr lang="nl-BE" dirty="0" smtClean="0"/>
          </a:p>
          <a:p>
            <a:pPr marL="0" indent="0">
              <a:buNone/>
            </a:pPr>
            <a:endParaRPr lang="nl-BE" dirty="0"/>
          </a:p>
          <a:p>
            <a:pPr marL="0" indent="0">
              <a:buNone/>
            </a:pPr>
            <a:endParaRPr lang="nl-BE" dirty="0"/>
          </a:p>
        </p:txBody>
      </p:sp>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3149" r="18148"/>
          <a:stretch/>
        </p:blipFill>
        <p:spPr>
          <a:xfrm rot="5400000">
            <a:off x="1873250" y="800100"/>
            <a:ext cx="5397500" cy="5143500"/>
          </a:xfrm>
          <a:prstGeom prst="rect">
            <a:avLst/>
          </a:prstGeom>
        </p:spPr>
      </p:pic>
    </p:spTree>
    <p:extLst>
      <p:ext uri="{BB962C8B-B14F-4D97-AF65-F5344CB8AC3E}">
        <p14:creationId xmlns:p14="http://schemas.microsoft.com/office/powerpoint/2010/main" val="1759888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tatic1.hln.be/static/photo/2013/16/6/9/20130516103435/media_xll_582231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0846" y="838200"/>
            <a:ext cx="8236114" cy="4634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22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5419" y="406400"/>
            <a:ext cx="5073161" cy="5719763"/>
          </a:xfrm>
        </p:spPr>
      </p:pic>
    </p:spTree>
    <p:extLst>
      <p:ext uri="{BB962C8B-B14F-4D97-AF65-F5344CB8AC3E}">
        <p14:creationId xmlns:p14="http://schemas.microsoft.com/office/powerpoint/2010/main" val="1148387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Wolkvormige toelichting 13"/>
          <p:cNvSpPr/>
          <p:nvPr/>
        </p:nvSpPr>
        <p:spPr>
          <a:xfrm>
            <a:off x="5226050" y="2311400"/>
            <a:ext cx="3263900" cy="1666876"/>
          </a:xfrm>
          <a:prstGeom prst="cloudCallout">
            <a:avLst/>
          </a:prstGeom>
          <a:noFill/>
          <a:ln w="28575">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2" name="Titel 1"/>
          <p:cNvSpPr>
            <a:spLocks noGrp="1"/>
          </p:cNvSpPr>
          <p:nvPr>
            <p:ph type="title"/>
          </p:nvPr>
        </p:nvSpPr>
        <p:spPr/>
        <p:txBody>
          <a:bodyPr/>
          <a:lstStyle/>
          <a:p>
            <a:r>
              <a:rPr lang="nl-BE" dirty="0" smtClean="0"/>
              <a:t>Hoe begin ik eraan? </a:t>
            </a:r>
            <a:endParaRPr lang="nl-BE" dirty="0"/>
          </a:p>
        </p:txBody>
      </p:sp>
      <p:sp>
        <p:nvSpPr>
          <p:cNvPr id="3" name="Tijdelijke aanduiding voor inhoud 2"/>
          <p:cNvSpPr>
            <a:spLocks noGrp="1"/>
          </p:cNvSpPr>
          <p:nvPr>
            <p:ph idx="1"/>
          </p:nvPr>
        </p:nvSpPr>
        <p:spPr>
          <a:xfrm>
            <a:off x="457200" y="1600201"/>
            <a:ext cx="8229600" cy="1143000"/>
          </a:xfrm>
        </p:spPr>
        <p:txBody>
          <a:bodyPr/>
          <a:lstStyle/>
          <a:p>
            <a:pPr marL="0" indent="0">
              <a:buNone/>
            </a:pPr>
            <a:r>
              <a:rPr lang="nl-BE" dirty="0" smtClean="0"/>
              <a:t>Het papier is geduldig, maar de lezer niet. (Joseph </a:t>
            </a:r>
            <a:r>
              <a:rPr lang="nl-BE" dirty="0" err="1" smtClean="0"/>
              <a:t>Joubert</a:t>
            </a:r>
            <a:r>
              <a:rPr lang="nl-BE" dirty="0" smtClean="0"/>
              <a:t>)</a:t>
            </a:r>
            <a:endParaRPr lang="nl-BE" dirty="0"/>
          </a:p>
        </p:txBody>
      </p:sp>
      <p:sp>
        <p:nvSpPr>
          <p:cNvPr id="4" name="Tekstvak 3"/>
          <p:cNvSpPr txBox="1"/>
          <p:nvPr/>
        </p:nvSpPr>
        <p:spPr>
          <a:xfrm rot="21228824">
            <a:off x="5581649" y="2735264"/>
            <a:ext cx="3416300" cy="584775"/>
          </a:xfrm>
          <a:prstGeom prst="rect">
            <a:avLst/>
          </a:prstGeom>
          <a:noFill/>
        </p:spPr>
        <p:txBody>
          <a:bodyPr wrap="square" rtlCol="0">
            <a:spAutoFit/>
          </a:bodyPr>
          <a:lstStyle/>
          <a:p>
            <a:r>
              <a:rPr lang="nl-BE" sz="3200" dirty="0" smtClean="0"/>
              <a:t>WHIE-principe</a:t>
            </a:r>
            <a:endParaRPr lang="nl-BE" sz="3200" dirty="0"/>
          </a:p>
        </p:txBody>
      </p:sp>
      <p:sp>
        <p:nvSpPr>
          <p:cNvPr id="5" name="Tekstvak 4"/>
          <p:cNvSpPr txBox="1"/>
          <p:nvPr/>
        </p:nvSpPr>
        <p:spPr>
          <a:xfrm>
            <a:off x="457200" y="4491179"/>
            <a:ext cx="8394700" cy="1754326"/>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nl-BE" sz="2400" b="1" dirty="0" smtClean="0">
                <a:solidFill>
                  <a:srgbClr val="58A618"/>
                </a:solidFill>
              </a:rPr>
              <a:t>Wie </a:t>
            </a:r>
            <a:r>
              <a:rPr lang="nl-BE" sz="2400" dirty="0" smtClean="0"/>
              <a:t>wil ik bereiken? Wie is mijn lezer?</a:t>
            </a:r>
          </a:p>
          <a:p>
            <a:pPr marL="285750" indent="-285750">
              <a:lnSpc>
                <a:spcPct val="150000"/>
              </a:lnSpc>
              <a:buFont typeface="Courier New" panose="02070309020205020404" pitchFamily="49" charset="0"/>
              <a:buChar char="o"/>
            </a:pPr>
            <a:r>
              <a:rPr lang="nl-BE" sz="2400" b="1" dirty="0" smtClean="0">
                <a:solidFill>
                  <a:srgbClr val="58A618"/>
                </a:solidFill>
              </a:rPr>
              <a:t>Wat </a:t>
            </a:r>
            <a:r>
              <a:rPr lang="nl-BE" sz="2400" dirty="0" smtClean="0"/>
              <a:t>wil ik bereiken? Welk effect moet brief of e-mail hebben? </a:t>
            </a:r>
          </a:p>
          <a:p>
            <a:pPr marL="285750" indent="-285750">
              <a:lnSpc>
                <a:spcPct val="150000"/>
              </a:lnSpc>
              <a:buFont typeface="Courier New" panose="02070309020205020404" pitchFamily="49" charset="0"/>
              <a:buChar char="o"/>
            </a:pPr>
            <a:r>
              <a:rPr lang="nl-BE" sz="2400" b="1" dirty="0" smtClean="0">
                <a:solidFill>
                  <a:srgbClr val="58A618"/>
                </a:solidFill>
              </a:rPr>
              <a:t>Welke actie </a:t>
            </a:r>
            <a:r>
              <a:rPr lang="nl-BE" sz="2400" dirty="0" smtClean="0"/>
              <a:t>verwacht ik van de lezer? </a:t>
            </a:r>
            <a:endParaRPr lang="nl-BE" sz="2400" dirty="0"/>
          </a:p>
        </p:txBody>
      </p:sp>
    </p:spTree>
    <p:extLst>
      <p:ext uri="{BB962C8B-B14F-4D97-AF65-F5344CB8AC3E}">
        <p14:creationId xmlns:p14="http://schemas.microsoft.com/office/powerpoint/2010/main" val="293396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In een notendop…</a:t>
            </a:r>
            <a:endParaRPr lang="nl-NL" dirty="0"/>
          </a:p>
        </p:txBody>
      </p:sp>
      <p:sp>
        <p:nvSpPr>
          <p:cNvPr id="3" name="Tijdelijke aanduiding voor inhoud 2"/>
          <p:cNvSpPr>
            <a:spLocks noGrp="1"/>
          </p:cNvSpPr>
          <p:nvPr>
            <p:ph idx="1"/>
          </p:nvPr>
        </p:nvSpPr>
        <p:spPr/>
        <p:txBody>
          <a:bodyPr/>
          <a:lstStyle/>
          <a:p>
            <a:pPr marL="0" indent="0">
              <a:buNone/>
            </a:pPr>
            <a:endParaRPr lang="nl-NL" dirty="0" smtClean="0"/>
          </a:p>
          <a:p>
            <a:pPr marL="0" indent="0">
              <a:buNone/>
            </a:pPr>
            <a:endParaRPr lang="nl-NL" dirty="0"/>
          </a:p>
          <a:p>
            <a:pPr marL="0" indent="0" algn="ctr">
              <a:buNone/>
            </a:pPr>
            <a:r>
              <a:rPr lang="nl-NL" sz="4000" dirty="0" smtClean="0"/>
              <a:t>Wat is er belangrijk wanneer je een zakelijke brief of e-mail wil schrijven??</a:t>
            </a:r>
            <a:endParaRPr lang="nl-NL" sz="4000" dirty="0"/>
          </a:p>
        </p:txBody>
      </p:sp>
      <p:sp>
        <p:nvSpPr>
          <p:cNvPr id="5" name="Tijdelijke aanduiding voor dianummer 4"/>
          <p:cNvSpPr>
            <a:spLocks noGrp="1"/>
          </p:cNvSpPr>
          <p:nvPr>
            <p:ph type="sldNum" sz="quarter" idx="12"/>
          </p:nvPr>
        </p:nvSpPr>
        <p:spPr/>
        <p:txBody>
          <a:bodyPr/>
          <a:lstStyle/>
          <a:p>
            <a:fld id="{65E3036D-0E03-9346-8FAD-2172B1B1F203}" type="slidenum">
              <a:rPr lang="nl-NL" smtClean="0"/>
              <a:pPr/>
              <a:t>6</a:t>
            </a:fld>
            <a:endParaRPr lang="nl-NL"/>
          </a:p>
        </p:txBody>
      </p:sp>
    </p:spTree>
    <p:extLst>
      <p:ext uri="{BB962C8B-B14F-4D97-AF65-F5344CB8AC3E}">
        <p14:creationId xmlns:p14="http://schemas.microsoft.com/office/powerpoint/2010/main" val="779347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 een notendop…</a:t>
            </a:r>
            <a:endParaRPr lang="nl-BE" dirty="0"/>
          </a:p>
        </p:txBody>
      </p:sp>
      <p:sp>
        <p:nvSpPr>
          <p:cNvPr id="3" name="Tijdelijke aanduiding voor inhoud 2"/>
          <p:cNvSpPr>
            <a:spLocks noGrp="1"/>
          </p:cNvSpPr>
          <p:nvPr>
            <p:ph idx="1"/>
          </p:nvPr>
        </p:nvSpPr>
        <p:spPr>
          <a:xfrm rot="21154708">
            <a:off x="457200" y="1267620"/>
            <a:ext cx="2082800" cy="668198"/>
          </a:xfrm>
        </p:spPr>
        <p:txBody>
          <a:bodyPr>
            <a:normAutofit/>
          </a:bodyPr>
          <a:lstStyle/>
          <a:p>
            <a:pPr marL="0" indent="0">
              <a:buNone/>
            </a:pPr>
            <a:r>
              <a:rPr lang="nl-BE" sz="2800" dirty="0" smtClean="0"/>
              <a:t>aanspreking</a:t>
            </a:r>
            <a:endParaRPr lang="nl-BE" sz="2800" dirty="0"/>
          </a:p>
        </p:txBody>
      </p:sp>
      <p:sp>
        <p:nvSpPr>
          <p:cNvPr id="4" name="Tekstvak 3"/>
          <p:cNvSpPr txBox="1"/>
          <p:nvPr/>
        </p:nvSpPr>
        <p:spPr>
          <a:xfrm rot="374031">
            <a:off x="3486150" y="1499891"/>
            <a:ext cx="2730500" cy="523220"/>
          </a:xfrm>
          <a:prstGeom prst="rect">
            <a:avLst/>
          </a:prstGeom>
          <a:noFill/>
        </p:spPr>
        <p:txBody>
          <a:bodyPr wrap="square" rtlCol="0">
            <a:spAutoFit/>
          </a:bodyPr>
          <a:lstStyle/>
          <a:p>
            <a:r>
              <a:rPr lang="nl-BE" sz="2800" dirty="0" smtClean="0"/>
              <a:t>slotformule</a:t>
            </a:r>
            <a:endParaRPr lang="nl-BE" sz="2800" dirty="0"/>
          </a:p>
        </p:txBody>
      </p:sp>
      <p:sp>
        <p:nvSpPr>
          <p:cNvPr id="5" name="Tekstvak 4"/>
          <p:cNvSpPr txBox="1"/>
          <p:nvPr/>
        </p:nvSpPr>
        <p:spPr>
          <a:xfrm rot="21286770">
            <a:off x="965200" y="2309172"/>
            <a:ext cx="2590800" cy="523220"/>
          </a:xfrm>
          <a:prstGeom prst="rect">
            <a:avLst/>
          </a:prstGeom>
          <a:noFill/>
        </p:spPr>
        <p:txBody>
          <a:bodyPr wrap="square" rtlCol="0">
            <a:spAutoFit/>
          </a:bodyPr>
          <a:lstStyle/>
          <a:p>
            <a:r>
              <a:rPr lang="nl-BE" sz="2800" dirty="0" smtClean="0"/>
              <a:t>brief = e-mail!</a:t>
            </a:r>
            <a:endParaRPr lang="nl-BE" sz="2800" dirty="0"/>
          </a:p>
        </p:txBody>
      </p:sp>
      <p:sp>
        <p:nvSpPr>
          <p:cNvPr id="6" name="Tekstvak 5"/>
          <p:cNvSpPr txBox="1"/>
          <p:nvPr/>
        </p:nvSpPr>
        <p:spPr>
          <a:xfrm rot="613875">
            <a:off x="6155616" y="1391337"/>
            <a:ext cx="2921000" cy="523220"/>
          </a:xfrm>
          <a:prstGeom prst="rect">
            <a:avLst/>
          </a:prstGeom>
          <a:noFill/>
        </p:spPr>
        <p:txBody>
          <a:bodyPr wrap="square" rtlCol="0">
            <a:spAutoFit/>
          </a:bodyPr>
          <a:lstStyle/>
          <a:p>
            <a:r>
              <a:rPr lang="nl-BE" sz="2800" dirty="0" smtClean="0"/>
              <a:t>verzorgde lay-out</a:t>
            </a:r>
            <a:endParaRPr lang="nl-BE" sz="2800" dirty="0"/>
          </a:p>
        </p:txBody>
      </p:sp>
      <p:sp>
        <p:nvSpPr>
          <p:cNvPr id="7" name="Tekstvak 6"/>
          <p:cNvSpPr txBox="1"/>
          <p:nvPr/>
        </p:nvSpPr>
        <p:spPr>
          <a:xfrm rot="646864">
            <a:off x="2260600" y="3696306"/>
            <a:ext cx="7061200" cy="523220"/>
          </a:xfrm>
          <a:prstGeom prst="rect">
            <a:avLst/>
          </a:prstGeom>
          <a:noFill/>
        </p:spPr>
        <p:txBody>
          <a:bodyPr wrap="square" rtlCol="0">
            <a:spAutoFit/>
          </a:bodyPr>
          <a:lstStyle/>
          <a:p>
            <a:r>
              <a:rPr lang="nl-BE" sz="2800" dirty="0" smtClean="0"/>
              <a:t>geen moeilijke woorden of zinnen gebruiken</a:t>
            </a:r>
            <a:endParaRPr lang="nl-BE" sz="2800" dirty="0"/>
          </a:p>
        </p:txBody>
      </p:sp>
      <p:sp>
        <p:nvSpPr>
          <p:cNvPr id="8" name="Tekstvak 7"/>
          <p:cNvSpPr txBox="1"/>
          <p:nvPr/>
        </p:nvSpPr>
        <p:spPr>
          <a:xfrm rot="21212367">
            <a:off x="304800" y="4259342"/>
            <a:ext cx="4267200" cy="523220"/>
          </a:xfrm>
          <a:prstGeom prst="rect">
            <a:avLst/>
          </a:prstGeom>
          <a:noFill/>
        </p:spPr>
        <p:txBody>
          <a:bodyPr wrap="square" rtlCol="0">
            <a:spAutoFit/>
          </a:bodyPr>
          <a:lstStyle/>
          <a:p>
            <a:r>
              <a:rPr lang="nl-BE" sz="2800" dirty="0" smtClean="0"/>
              <a:t>Gewoon is goed genoeg!</a:t>
            </a:r>
            <a:endParaRPr lang="nl-BE" sz="2800" dirty="0"/>
          </a:p>
        </p:txBody>
      </p:sp>
      <p:sp>
        <p:nvSpPr>
          <p:cNvPr id="9" name="Tekstvak 8"/>
          <p:cNvSpPr txBox="1"/>
          <p:nvPr/>
        </p:nvSpPr>
        <p:spPr>
          <a:xfrm>
            <a:off x="3874785" y="4832324"/>
            <a:ext cx="4724400" cy="523220"/>
          </a:xfrm>
          <a:prstGeom prst="rect">
            <a:avLst/>
          </a:prstGeom>
          <a:noFill/>
        </p:spPr>
        <p:txBody>
          <a:bodyPr wrap="square" rtlCol="0">
            <a:spAutoFit/>
          </a:bodyPr>
          <a:lstStyle/>
          <a:p>
            <a:r>
              <a:rPr lang="nl-BE" sz="2800" dirty="0" smtClean="0"/>
              <a:t>Maar blijf altijd beleefd!</a:t>
            </a:r>
            <a:endParaRPr lang="nl-BE" sz="2800" dirty="0"/>
          </a:p>
        </p:txBody>
      </p:sp>
      <p:sp>
        <p:nvSpPr>
          <p:cNvPr id="10" name="Tekstvak 9"/>
          <p:cNvSpPr txBox="1"/>
          <p:nvPr/>
        </p:nvSpPr>
        <p:spPr>
          <a:xfrm rot="21344988">
            <a:off x="946769" y="5676155"/>
            <a:ext cx="4432300" cy="523220"/>
          </a:xfrm>
          <a:prstGeom prst="rect">
            <a:avLst/>
          </a:prstGeom>
          <a:noFill/>
        </p:spPr>
        <p:txBody>
          <a:bodyPr wrap="square" rtlCol="0">
            <a:spAutoFit/>
          </a:bodyPr>
          <a:lstStyle/>
          <a:p>
            <a:r>
              <a:rPr lang="nl-BE" sz="2800" dirty="0" smtClean="0"/>
              <a:t>DUS kies het juiste register!!!</a:t>
            </a:r>
            <a:endParaRPr lang="nl-BE" sz="2800" dirty="0"/>
          </a:p>
        </p:txBody>
      </p:sp>
      <p:sp>
        <p:nvSpPr>
          <p:cNvPr id="11" name="Tekstvak 10"/>
          <p:cNvSpPr txBox="1"/>
          <p:nvPr/>
        </p:nvSpPr>
        <p:spPr>
          <a:xfrm>
            <a:off x="5632450" y="3035389"/>
            <a:ext cx="2730500" cy="523220"/>
          </a:xfrm>
          <a:prstGeom prst="rect">
            <a:avLst/>
          </a:prstGeom>
          <a:noFill/>
        </p:spPr>
        <p:txBody>
          <a:bodyPr wrap="square" rtlCol="0">
            <a:spAutoFit/>
          </a:bodyPr>
          <a:lstStyle/>
          <a:p>
            <a:r>
              <a:rPr lang="nl-BE" sz="2800" dirty="0" smtClean="0"/>
              <a:t>lezer aanspreken</a:t>
            </a:r>
            <a:endParaRPr lang="nl-BE" sz="2800" dirty="0"/>
          </a:p>
        </p:txBody>
      </p:sp>
      <p:sp>
        <p:nvSpPr>
          <p:cNvPr id="12" name="Tekstvak 11"/>
          <p:cNvSpPr txBox="1"/>
          <p:nvPr/>
        </p:nvSpPr>
        <p:spPr>
          <a:xfrm rot="21181376">
            <a:off x="4000500" y="2288325"/>
            <a:ext cx="3238500" cy="523220"/>
          </a:xfrm>
          <a:prstGeom prst="rect">
            <a:avLst/>
          </a:prstGeom>
          <a:noFill/>
        </p:spPr>
        <p:txBody>
          <a:bodyPr wrap="square" rtlCol="0">
            <a:spAutoFit/>
          </a:bodyPr>
          <a:lstStyle/>
          <a:p>
            <a:r>
              <a:rPr lang="nl-BE" sz="2800" dirty="0" smtClean="0"/>
              <a:t>logische opbouw</a:t>
            </a:r>
            <a:endParaRPr lang="nl-BE" sz="2800" dirty="0"/>
          </a:p>
        </p:txBody>
      </p:sp>
      <p:sp>
        <p:nvSpPr>
          <p:cNvPr id="13" name="Tijdelijke aanduiding voor dianummer 12"/>
          <p:cNvSpPr>
            <a:spLocks noGrp="1"/>
          </p:cNvSpPr>
          <p:nvPr>
            <p:ph type="sldNum" sz="quarter" idx="12"/>
          </p:nvPr>
        </p:nvSpPr>
        <p:spPr/>
        <p:txBody>
          <a:bodyPr/>
          <a:lstStyle/>
          <a:p>
            <a:fld id="{65E3036D-0E03-9346-8FAD-2172B1B1F203}" type="slidenum">
              <a:rPr lang="nl-NL" smtClean="0"/>
              <a:pPr/>
              <a:t>7</a:t>
            </a:fld>
            <a:endParaRPr lang="nl-NL"/>
          </a:p>
        </p:txBody>
      </p:sp>
    </p:spTree>
    <p:extLst>
      <p:ext uri="{BB962C8B-B14F-4D97-AF65-F5344CB8AC3E}">
        <p14:creationId xmlns:p14="http://schemas.microsoft.com/office/powerpoint/2010/main" val="407868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Gouden regel…</a:t>
            </a:r>
            <a:endParaRPr lang="nl-BE" dirty="0"/>
          </a:p>
        </p:txBody>
      </p:sp>
      <p:sp>
        <p:nvSpPr>
          <p:cNvPr id="3" name="Tijdelijke aanduiding voor inhoud 2"/>
          <p:cNvSpPr>
            <a:spLocks noGrp="1"/>
          </p:cNvSpPr>
          <p:nvPr>
            <p:ph idx="1"/>
          </p:nvPr>
        </p:nvSpPr>
        <p:spPr>
          <a:xfrm rot="21262803">
            <a:off x="609599" y="1436688"/>
            <a:ext cx="4292600" cy="1003300"/>
          </a:xfrm>
        </p:spPr>
        <p:txBody>
          <a:bodyPr>
            <a:normAutofit/>
          </a:bodyPr>
          <a:lstStyle/>
          <a:p>
            <a:pPr marL="0" indent="0">
              <a:buNone/>
            </a:pPr>
            <a:r>
              <a:rPr lang="nl-BE" sz="4000" b="1" dirty="0" err="1" smtClean="0">
                <a:solidFill>
                  <a:srgbClr val="58A618"/>
                </a:solidFill>
              </a:rPr>
              <a:t>Audience</a:t>
            </a:r>
            <a:r>
              <a:rPr lang="nl-BE" sz="4000" b="1" dirty="0" smtClean="0">
                <a:solidFill>
                  <a:srgbClr val="58A618"/>
                </a:solidFill>
              </a:rPr>
              <a:t> design</a:t>
            </a:r>
            <a:endParaRPr lang="nl-BE" sz="4000" b="1" dirty="0">
              <a:solidFill>
                <a:srgbClr val="58A618"/>
              </a:solidFill>
            </a:endParaRPr>
          </a:p>
        </p:txBody>
      </p:sp>
      <p:sp>
        <p:nvSpPr>
          <p:cNvPr id="4" name="Tekstvak 3"/>
          <p:cNvSpPr txBox="1"/>
          <p:nvPr/>
        </p:nvSpPr>
        <p:spPr>
          <a:xfrm>
            <a:off x="431800" y="2459039"/>
            <a:ext cx="6286500" cy="3108543"/>
          </a:xfrm>
          <a:prstGeom prst="rect">
            <a:avLst/>
          </a:prstGeom>
          <a:noFill/>
        </p:spPr>
        <p:txBody>
          <a:bodyPr wrap="square" rtlCol="0">
            <a:spAutoFit/>
          </a:bodyPr>
          <a:lstStyle/>
          <a:p>
            <a:pPr marL="342900" indent="-342900">
              <a:buFont typeface="+mj-lt"/>
              <a:buAutoNum type="arabicPeriod"/>
            </a:pPr>
            <a:r>
              <a:rPr lang="nl-BE" sz="2800" dirty="0" smtClean="0"/>
              <a:t>Tot wie richt ik mij? </a:t>
            </a:r>
          </a:p>
          <a:p>
            <a:pPr marL="342900" indent="-342900">
              <a:buFont typeface="+mj-lt"/>
              <a:buAutoNum type="arabicPeriod"/>
            </a:pPr>
            <a:endParaRPr lang="nl-BE" sz="2800" dirty="0" smtClean="0"/>
          </a:p>
          <a:p>
            <a:pPr marL="342900" indent="-342900">
              <a:buFont typeface="+mj-lt"/>
              <a:buAutoNum type="arabicPeriod"/>
            </a:pPr>
            <a:r>
              <a:rPr lang="nl-BE" sz="2800" dirty="0" smtClean="0"/>
              <a:t>Hoe verhoud ik mij tot de ontvanger?</a:t>
            </a:r>
          </a:p>
          <a:p>
            <a:pPr marL="342900" indent="-342900">
              <a:buFont typeface="+mj-lt"/>
              <a:buAutoNum type="arabicPeriod"/>
            </a:pPr>
            <a:endParaRPr lang="nl-BE" sz="2800" dirty="0" smtClean="0"/>
          </a:p>
          <a:p>
            <a:pPr marL="342900" indent="-342900">
              <a:buFont typeface="+mj-lt"/>
              <a:buAutoNum type="arabicPeriod"/>
            </a:pPr>
            <a:r>
              <a:rPr lang="nl-BE" sz="2800" dirty="0" smtClean="0"/>
              <a:t>Wat wil ik bereiken?</a:t>
            </a:r>
          </a:p>
          <a:p>
            <a:pPr marL="342900" indent="-342900">
              <a:buFont typeface="+mj-lt"/>
              <a:buAutoNum type="arabicPeriod"/>
            </a:pPr>
            <a:endParaRPr lang="nl-BE" sz="2800" dirty="0" smtClean="0"/>
          </a:p>
          <a:p>
            <a:pPr marL="342900" indent="-342900">
              <a:buFont typeface="+mj-lt"/>
              <a:buAutoNum type="arabicPeriod"/>
            </a:pPr>
            <a:r>
              <a:rPr lang="nl-BE" sz="2800" dirty="0" smtClean="0"/>
              <a:t>Wat verwacht ik van de ontvanger? </a:t>
            </a:r>
            <a:endParaRPr lang="nl-BE" sz="2800" dirty="0"/>
          </a:p>
        </p:txBody>
      </p:sp>
      <p:sp>
        <p:nvSpPr>
          <p:cNvPr id="6" name="Tijdelijke aanduiding voor dianummer 5"/>
          <p:cNvSpPr>
            <a:spLocks noGrp="1"/>
          </p:cNvSpPr>
          <p:nvPr>
            <p:ph type="sldNum" sz="quarter" idx="12"/>
          </p:nvPr>
        </p:nvSpPr>
        <p:spPr/>
        <p:txBody>
          <a:bodyPr/>
          <a:lstStyle/>
          <a:p>
            <a:fld id="{65E3036D-0E03-9346-8FAD-2172B1B1F203}" type="slidenum">
              <a:rPr lang="nl-NL" smtClean="0"/>
              <a:pPr/>
              <a:t>8</a:t>
            </a:fld>
            <a:endParaRPr lang="nl-NL"/>
          </a:p>
        </p:txBody>
      </p:sp>
    </p:spTree>
    <p:extLst>
      <p:ext uri="{BB962C8B-B14F-4D97-AF65-F5344CB8AC3E}">
        <p14:creationId xmlns:p14="http://schemas.microsoft.com/office/powerpoint/2010/main" val="232414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Wat met BIN-normen?</a:t>
            </a:r>
            <a:endParaRPr lang="nl-BE" dirty="0"/>
          </a:p>
        </p:txBody>
      </p:sp>
      <p:sp>
        <p:nvSpPr>
          <p:cNvPr id="3" name="Tijdelijke aanduiding voor inhoud 2"/>
          <p:cNvSpPr>
            <a:spLocks noGrp="1"/>
          </p:cNvSpPr>
          <p:nvPr>
            <p:ph idx="1"/>
          </p:nvPr>
        </p:nvSpPr>
        <p:spPr>
          <a:xfrm>
            <a:off x="457200" y="1406584"/>
            <a:ext cx="8229600" cy="609600"/>
          </a:xfrm>
        </p:spPr>
        <p:txBody>
          <a:bodyPr>
            <a:normAutofit/>
          </a:bodyPr>
          <a:lstStyle/>
          <a:p>
            <a:r>
              <a:rPr lang="nl-BE" sz="2800" dirty="0" smtClean="0"/>
              <a:t>Geven aan hoe je je brief/e-mail moet </a:t>
            </a:r>
            <a:r>
              <a:rPr lang="nl-BE" sz="2800" dirty="0" smtClean="0">
                <a:solidFill>
                  <a:srgbClr val="58A618"/>
                </a:solidFill>
              </a:rPr>
              <a:t>lay-outen</a:t>
            </a:r>
          </a:p>
        </p:txBody>
      </p:sp>
      <p:sp>
        <p:nvSpPr>
          <p:cNvPr id="4" name="Tijdelijke aanduiding voor dianummer 3"/>
          <p:cNvSpPr>
            <a:spLocks noGrp="1"/>
          </p:cNvSpPr>
          <p:nvPr>
            <p:ph type="sldNum" sz="quarter" idx="12"/>
          </p:nvPr>
        </p:nvSpPr>
        <p:spPr/>
        <p:txBody>
          <a:bodyPr/>
          <a:lstStyle/>
          <a:p>
            <a:fld id="{65E3036D-0E03-9346-8FAD-2172B1B1F203}" type="slidenum">
              <a:rPr lang="nl-NL" smtClean="0"/>
              <a:pPr/>
              <a:t>9</a:t>
            </a:fld>
            <a:endParaRPr lang="nl-NL"/>
          </a:p>
        </p:txBody>
      </p:sp>
      <p:sp>
        <p:nvSpPr>
          <p:cNvPr id="6" name="Tekstvak 5"/>
          <p:cNvSpPr txBox="1"/>
          <p:nvPr/>
        </p:nvSpPr>
        <p:spPr>
          <a:xfrm>
            <a:off x="457200" y="1947744"/>
            <a:ext cx="5740400" cy="800219"/>
          </a:xfrm>
          <a:prstGeom prst="rect">
            <a:avLst/>
          </a:prstGeom>
          <a:noFill/>
        </p:spPr>
        <p:txBody>
          <a:bodyPr wrap="square" rtlCol="0">
            <a:spAutoFit/>
          </a:bodyPr>
          <a:lstStyle/>
          <a:p>
            <a:pPr marL="457200" indent="-457200">
              <a:buFont typeface="Arial" panose="020B0604020202020204" pitchFamily="34" charset="0"/>
              <a:buChar char="•"/>
            </a:pPr>
            <a:r>
              <a:rPr lang="nl-BE" sz="2800" dirty="0"/>
              <a:t>Worden niet overal gevolgd…</a:t>
            </a:r>
          </a:p>
          <a:p>
            <a:pPr marL="285750" indent="-285750">
              <a:buFont typeface="Arial" panose="020B0604020202020204" pitchFamily="34" charset="0"/>
              <a:buChar char="•"/>
            </a:pPr>
            <a:endParaRPr lang="nl-BE" dirty="0"/>
          </a:p>
        </p:txBody>
      </p:sp>
      <p:sp>
        <p:nvSpPr>
          <p:cNvPr id="7" name="Tekstvak 6"/>
          <p:cNvSpPr txBox="1"/>
          <p:nvPr/>
        </p:nvSpPr>
        <p:spPr>
          <a:xfrm>
            <a:off x="1955800" y="2546290"/>
            <a:ext cx="7023100" cy="954107"/>
          </a:xfrm>
          <a:prstGeom prst="rect">
            <a:avLst/>
          </a:prstGeom>
          <a:noFill/>
        </p:spPr>
        <p:txBody>
          <a:bodyPr wrap="square" rtlCol="0">
            <a:spAutoFit/>
          </a:bodyPr>
          <a:lstStyle/>
          <a:p>
            <a:r>
              <a:rPr lang="nl-BE" dirty="0"/>
              <a:t>…</a:t>
            </a:r>
            <a:r>
              <a:rPr lang="nl-BE" sz="2800" dirty="0"/>
              <a:t>maar kunnen wel een </a:t>
            </a:r>
            <a:r>
              <a:rPr lang="nl-BE" sz="2800" dirty="0">
                <a:solidFill>
                  <a:srgbClr val="58A618"/>
                </a:solidFill>
              </a:rPr>
              <a:t>houvast</a:t>
            </a:r>
            <a:r>
              <a:rPr lang="nl-BE" sz="2800" dirty="0"/>
              <a:t> bieden als je niet goed weet wat waar hoort</a:t>
            </a:r>
            <a:r>
              <a:rPr lang="nl-BE" sz="2800" dirty="0" smtClean="0"/>
              <a:t>.</a:t>
            </a:r>
            <a:endParaRPr lang="nl-BE" dirty="0"/>
          </a:p>
        </p:txBody>
      </p:sp>
      <p:sp>
        <p:nvSpPr>
          <p:cNvPr id="8" name="PIJL-RECHTS 7"/>
          <p:cNvSpPr/>
          <p:nvPr/>
        </p:nvSpPr>
        <p:spPr>
          <a:xfrm>
            <a:off x="800100" y="3790414"/>
            <a:ext cx="838200" cy="330200"/>
          </a:xfrm>
          <a:prstGeom prst="rightArrow">
            <a:avLst/>
          </a:prstGeom>
          <a:solidFill>
            <a:srgbClr val="58A618"/>
          </a:solidFill>
          <a:ln>
            <a:solidFill>
              <a:srgbClr val="58A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9" name="Tekstvak 8"/>
          <p:cNvSpPr txBox="1"/>
          <p:nvPr/>
        </p:nvSpPr>
        <p:spPr>
          <a:xfrm>
            <a:off x="1908651" y="3693904"/>
            <a:ext cx="5326697" cy="523220"/>
          </a:xfrm>
          <a:prstGeom prst="rect">
            <a:avLst/>
          </a:prstGeom>
          <a:noFill/>
        </p:spPr>
        <p:txBody>
          <a:bodyPr wrap="square" rtlCol="0">
            <a:spAutoFit/>
          </a:bodyPr>
          <a:lstStyle/>
          <a:p>
            <a:r>
              <a:rPr lang="nl-BE" sz="2800" dirty="0"/>
              <a:t>Niet in deze cursus </a:t>
            </a:r>
            <a:r>
              <a:rPr lang="nl-BE" sz="2800" dirty="0" smtClean="0"/>
              <a:t>opgenomen</a:t>
            </a:r>
            <a:endParaRPr lang="nl-BE" dirty="0"/>
          </a:p>
        </p:txBody>
      </p:sp>
      <p:sp>
        <p:nvSpPr>
          <p:cNvPr id="10" name="Tekstvak 9"/>
          <p:cNvSpPr txBox="1"/>
          <p:nvPr/>
        </p:nvSpPr>
        <p:spPr>
          <a:xfrm>
            <a:off x="800100" y="4483069"/>
            <a:ext cx="5473700" cy="523220"/>
          </a:xfrm>
          <a:prstGeom prst="rect">
            <a:avLst/>
          </a:prstGeom>
          <a:noFill/>
        </p:spPr>
        <p:txBody>
          <a:bodyPr wrap="square" rtlCol="0">
            <a:spAutoFit/>
          </a:bodyPr>
          <a:lstStyle/>
          <a:p>
            <a:r>
              <a:rPr lang="nl-BE" sz="2800" dirty="0"/>
              <a:t>DUS wil je weten hoe het zit</a:t>
            </a:r>
            <a:r>
              <a:rPr lang="nl-BE" sz="2800" dirty="0" smtClean="0"/>
              <a:t>?</a:t>
            </a:r>
            <a:endParaRPr lang="nl-BE" dirty="0"/>
          </a:p>
        </p:txBody>
      </p:sp>
      <p:sp>
        <p:nvSpPr>
          <p:cNvPr id="11" name="Tekstvak 10"/>
          <p:cNvSpPr txBox="1"/>
          <p:nvPr/>
        </p:nvSpPr>
        <p:spPr>
          <a:xfrm>
            <a:off x="1219200" y="5272234"/>
            <a:ext cx="6591300" cy="523220"/>
          </a:xfrm>
          <a:prstGeom prst="rect">
            <a:avLst/>
          </a:prstGeom>
          <a:noFill/>
        </p:spPr>
        <p:txBody>
          <a:bodyPr wrap="square" rtlCol="0">
            <a:spAutoFit/>
          </a:bodyPr>
          <a:lstStyle/>
          <a:p>
            <a:r>
              <a:rPr lang="nl-BE" sz="2800" dirty="0"/>
              <a:t>Even je goede vriend </a:t>
            </a:r>
            <a:r>
              <a:rPr lang="nl-BE" sz="2800" dirty="0" smtClean="0"/>
              <a:t>raadplegen</a:t>
            </a:r>
            <a:endParaRPr lang="nl-BE" sz="2800" dirty="0"/>
          </a:p>
        </p:txBody>
      </p:sp>
      <p:pic>
        <p:nvPicPr>
          <p:cNvPr id="1026" name="Picture 2" descr="http://lh5.ggpht.com/_7ZYqYi4xigk/S_bKEoyMSzI/AAAAAAAAGIw/w3t2qXSgdNI/d/largeNewGoogleLogoFinalFl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0923" y="4535306"/>
            <a:ext cx="2437149" cy="941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6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wipe(down)">
                                      <p:cBhvr>
                                        <p:cTn id="37" dur="580">
                                          <p:stCondLst>
                                            <p:cond delay="0"/>
                                          </p:stCondLst>
                                        </p:cTn>
                                        <p:tgtEl>
                                          <p:spTgt spid="1026"/>
                                        </p:tgtEl>
                                      </p:cBhvr>
                                    </p:animEffect>
                                    <p:anim calcmode="lin" valueType="num">
                                      <p:cBhvr>
                                        <p:cTn id="3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43" dur="26">
                                          <p:stCondLst>
                                            <p:cond delay="650"/>
                                          </p:stCondLst>
                                        </p:cTn>
                                        <p:tgtEl>
                                          <p:spTgt spid="1026"/>
                                        </p:tgtEl>
                                      </p:cBhvr>
                                      <p:to x="100000" y="60000"/>
                                    </p:animScale>
                                    <p:animScale>
                                      <p:cBhvr>
                                        <p:cTn id="44" dur="166" decel="50000">
                                          <p:stCondLst>
                                            <p:cond delay="676"/>
                                          </p:stCondLst>
                                        </p:cTn>
                                        <p:tgtEl>
                                          <p:spTgt spid="1026"/>
                                        </p:tgtEl>
                                      </p:cBhvr>
                                      <p:to x="100000" y="100000"/>
                                    </p:animScale>
                                    <p:animScale>
                                      <p:cBhvr>
                                        <p:cTn id="45" dur="26">
                                          <p:stCondLst>
                                            <p:cond delay="1312"/>
                                          </p:stCondLst>
                                        </p:cTn>
                                        <p:tgtEl>
                                          <p:spTgt spid="1026"/>
                                        </p:tgtEl>
                                      </p:cBhvr>
                                      <p:to x="100000" y="80000"/>
                                    </p:animScale>
                                    <p:animScale>
                                      <p:cBhvr>
                                        <p:cTn id="46" dur="166" decel="50000">
                                          <p:stCondLst>
                                            <p:cond delay="1338"/>
                                          </p:stCondLst>
                                        </p:cTn>
                                        <p:tgtEl>
                                          <p:spTgt spid="1026"/>
                                        </p:tgtEl>
                                      </p:cBhvr>
                                      <p:to x="100000" y="100000"/>
                                    </p:animScale>
                                    <p:animScale>
                                      <p:cBhvr>
                                        <p:cTn id="47" dur="26">
                                          <p:stCondLst>
                                            <p:cond delay="1642"/>
                                          </p:stCondLst>
                                        </p:cTn>
                                        <p:tgtEl>
                                          <p:spTgt spid="1026"/>
                                        </p:tgtEl>
                                      </p:cBhvr>
                                      <p:to x="100000" y="90000"/>
                                    </p:animScale>
                                    <p:animScale>
                                      <p:cBhvr>
                                        <p:cTn id="48" dur="166" decel="50000">
                                          <p:stCondLst>
                                            <p:cond delay="1668"/>
                                          </p:stCondLst>
                                        </p:cTn>
                                        <p:tgtEl>
                                          <p:spTgt spid="1026"/>
                                        </p:tgtEl>
                                      </p:cBhvr>
                                      <p:to x="100000" y="100000"/>
                                    </p:animScale>
                                    <p:animScale>
                                      <p:cBhvr>
                                        <p:cTn id="49" dur="26">
                                          <p:stCondLst>
                                            <p:cond delay="1808"/>
                                          </p:stCondLst>
                                        </p:cTn>
                                        <p:tgtEl>
                                          <p:spTgt spid="1026"/>
                                        </p:tgtEl>
                                      </p:cBhvr>
                                      <p:to x="100000" y="95000"/>
                                    </p:animScale>
                                    <p:animScale>
                                      <p:cBhvr>
                                        <p:cTn id="5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10" grpId="0"/>
      <p:bldP spid="11" grpId="0"/>
    </p:bldLst>
  </p:timing>
</p:sld>
</file>

<file path=ppt/theme/theme1.xml><?xml version="1.0" encoding="utf-8"?>
<a:theme xmlns:a="http://schemas.openxmlformats.org/drawingml/2006/main" name="Presentatie">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Presentatie</Template>
  <TotalTime>1797</TotalTime>
  <Words>759</Words>
  <Application>Microsoft Office PowerPoint</Application>
  <PresentationFormat>Diavoorstelling (4:3)</PresentationFormat>
  <Paragraphs>187</Paragraphs>
  <Slides>36</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36</vt:i4>
      </vt:variant>
    </vt:vector>
  </HeadingPairs>
  <TitlesOfParts>
    <vt:vector size="40" baseType="lpstr">
      <vt:lpstr>Arial</vt:lpstr>
      <vt:lpstr>Calibri</vt:lpstr>
      <vt:lpstr>Courier New</vt:lpstr>
      <vt:lpstr>Presentatie</vt:lpstr>
      <vt:lpstr>Zakelijk schrijven </vt:lpstr>
      <vt:lpstr>PowerPoint-presentatie</vt:lpstr>
      <vt:lpstr>PowerPoint-presentatie</vt:lpstr>
      <vt:lpstr>PowerPoint-presentatie</vt:lpstr>
      <vt:lpstr>Hoe begin ik eraan? </vt:lpstr>
      <vt:lpstr>In een notendop…</vt:lpstr>
      <vt:lpstr>In een notendop…</vt:lpstr>
      <vt:lpstr>Gouden regel…</vt:lpstr>
      <vt:lpstr>Wat met BIN-normen?</vt:lpstr>
      <vt:lpstr>Waarover gaat die brief/mail hier?</vt:lpstr>
      <vt:lpstr>Aanspreking</vt:lpstr>
      <vt:lpstr>Aanspreking</vt:lpstr>
      <vt:lpstr>Aanspreking</vt:lpstr>
      <vt:lpstr>Slotformule</vt:lpstr>
      <vt:lpstr>OK. En nu?</vt:lpstr>
      <vt:lpstr>Opbouw</vt:lpstr>
      <vt:lpstr>Signaalwoorden</vt:lpstr>
      <vt:lpstr>2.7.1 Vermijd moeilijke woorden</vt:lpstr>
      <vt:lpstr>2.7. 2 Vermijd moeilijke zinnen</vt:lpstr>
      <vt:lpstr>2.7.3 Schrijven is schrappen</vt:lpstr>
      <vt:lpstr>2.7.4.1 Vermijd ouderwetse taal</vt:lpstr>
      <vt:lpstr>2.7.4.1 Vermijd ouderwetse taal</vt:lpstr>
      <vt:lpstr>2.7.4.2 Spreek de lezer persoonlijk aan</vt:lpstr>
      <vt:lpstr>2.7.4.3 Passivitis!</vt:lpstr>
      <vt:lpstr>Passivitis?</vt:lpstr>
      <vt:lpstr>Passivitis?</vt:lpstr>
      <vt:lpstr>2.7.4.4 Vermijd naamwoordstijl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Nick Daenen</dc:creator>
  <cp:lastModifiedBy>Caroline Simon</cp:lastModifiedBy>
  <cp:revision>27</cp:revision>
  <dcterms:created xsi:type="dcterms:W3CDTF">2013-10-07T12:53:33Z</dcterms:created>
  <dcterms:modified xsi:type="dcterms:W3CDTF">2016-04-28T15:34:11Z</dcterms:modified>
</cp:coreProperties>
</file>